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58" r:id="rId2"/>
    <p:sldId id="305" r:id="rId3"/>
    <p:sldId id="359" r:id="rId4"/>
    <p:sldId id="486" r:id="rId5"/>
    <p:sldId id="428" r:id="rId6"/>
    <p:sldId id="517" r:id="rId7"/>
    <p:sldId id="326" r:id="rId8"/>
    <p:sldId id="465" r:id="rId9"/>
    <p:sldId id="484" r:id="rId10"/>
    <p:sldId id="487" r:id="rId11"/>
    <p:sldId id="488" r:id="rId12"/>
    <p:sldId id="466" r:id="rId13"/>
    <p:sldId id="423" r:id="rId14"/>
    <p:sldId id="467" r:id="rId15"/>
    <p:sldId id="424" r:id="rId16"/>
    <p:sldId id="468" r:id="rId17"/>
    <p:sldId id="481" r:id="rId18"/>
    <p:sldId id="469" r:id="rId19"/>
    <p:sldId id="470" r:id="rId20"/>
    <p:sldId id="471" r:id="rId21"/>
    <p:sldId id="425" r:id="rId22"/>
    <p:sldId id="426" r:id="rId23"/>
    <p:sldId id="371" r:id="rId24"/>
    <p:sldId id="372" r:id="rId25"/>
    <p:sldId id="373" r:id="rId26"/>
    <p:sldId id="374" r:id="rId27"/>
    <p:sldId id="375" r:id="rId28"/>
    <p:sldId id="381" r:id="rId29"/>
    <p:sldId id="472" r:id="rId30"/>
    <p:sldId id="485" r:id="rId31"/>
    <p:sldId id="489" r:id="rId32"/>
    <p:sldId id="490" r:id="rId33"/>
    <p:sldId id="473" r:id="rId34"/>
    <p:sldId id="430" r:id="rId35"/>
    <p:sldId id="474" r:id="rId36"/>
    <p:sldId id="431" r:id="rId37"/>
    <p:sldId id="475" r:id="rId38"/>
    <p:sldId id="482" r:id="rId39"/>
    <p:sldId id="480" r:id="rId40"/>
    <p:sldId id="477" r:id="rId41"/>
    <p:sldId id="478" r:id="rId42"/>
    <p:sldId id="432" r:id="rId43"/>
    <p:sldId id="433" r:id="rId44"/>
    <p:sldId id="382" r:id="rId45"/>
    <p:sldId id="383" r:id="rId46"/>
    <p:sldId id="384" r:id="rId47"/>
    <p:sldId id="385" r:id="rId48"/>
    <p:sldId id="386" r:id="rId49"/>
    <p:sldId id="354" r:id="rId50"/>
    <p:sldId id="427" r:id="rId51"/>
    <p:sldId id="518" r:id="rId52"/>
    <p:sldId id="491" r:id="rId53"/>
    <p:sldId id="392" r:id="rId54"/>
    <p:sldId id="521" r:id="rId55"/>
    <p:sldId id="522" r:id="rId56"/>
    <p:sldId id="523" r:id="rId57"/>
    <p:sldId id="524" r:id="rId58"/>
    <p:sldId id="525" r:id="rId59"/>
    <p:sldId id="526" r:id="rId60"/>
    <p:sldId id="527" r:id="rId61"/>
  </p:sldIdLst>
  <p:sldSz cx="9144000" cy="6858000" type="screen4x3"/>
  <p:notesSz cx="6781800" cy="99187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Miranda" initials="LM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F7F7F"/>
    <a:srgbClr val="FFAA2D"/>
    <a:srgbClr val="FFB343"/>
    <a:srgbClr val="FFC671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7" autoAdjust="0"/>
    <p:restoredTop sz="94660"/>
  </p:normalViewPr>
  <p:slideViewPr>
    <p:cSldViewPr snapToObjects="1">
      <p:cViewPr varScale="1">
        <p:scale>
          <a:sx n="112" d="100"/>
          <a:sy n="112" d="100"/>
        </p:scale>
        <p:origin x="8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18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1408048862597E-2"/>
          <c:y val="0.11508465582786"/>
          <c:w val="0.90209107394958998"/>
          <c:h val="0.61582644155786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strRef>
              <c:f>Hoja1!$A$2:$A$28</c:f>
              <c:strCache>
                <c:ptCount val="27"/>
                <c:pt idx="0">
                  <c:v>Moquegua</c:v>
                </c:pt>
                <c:pt idx="1">
                  <c:v>Tacna</c:v>
                </c:pt>
                <c:pt idx="2">
                  <c:v>Arequipa</c:v>
                </c:pt>
                <c:pt idx="3">
                  <c:v>Lima Metropolitana</c:v>
                </c:pt>
                <c:pt idx="4">
                  <c:v>Callao</c:v>
                </c:pt>
                <c:pt idx="5">
                  <c:v>Ica</c:v>
                </c:pt>
                <c:pt idx="6">
                  <c:v>Lima Provincia</c:v>
                </c:pt>
                <c:pt idx="7">
                  <c:v>Junin</c:v>
                </c:pt>
                <c:pt idx="8">
                  <c:v>Nacional</c:v>
                </c:pt>
                <c:pt idx="9">
                  <c:v>La Libertad</c:v>
                </c:pt>
                <c:pt idx="10">
                  <c:v>Lambayeque</c:v>
                </c:pt>
                <c:pt idx="11">
                  <c:v>Pasco</c:v>
                </c:pt>
                <c:pt idx="12">
                  <c:v>Piura</c:v>
                </c:pt>
                <c:pt idx="13">
                  <c:v>Amazonas</c:v>
                </c:pt>
                <c:pt idx="14">
                  <c:v>Tumbes</c:v>
                </c:pt>
                <c:pt idx="15">
                  <c:v>San Martin</c:v>
                </c:pt>
                <c:pt idx="16">
                  <c:v>Cusco</c:v>
                </c:pt>
                <c:pt idx="17">
                  <c:v>Puno</c:v>
                </c:pt>
                <c:pt idx="18">
                  <c:v>Ancash</c:v>
                </c:pt>
                <c:pt idx="19">
                  <c:v>Cajamarca</c:v>
                </c:pt>
                <c:pt idx="20">
                  <c:v>Ayacucho</c:v>
                </c:pt>
                <c:pt idx="21">
                  <c:v>Apurimac</c:v>
                </c:pt>
                <c:pt idx="22">
                  <c:v>Madre De Dios</c:v>
                </c:pt>
                <c:pt idx="23">
                  <c:v>Huancavelica</c:v>
                </c:pt>
                <c:pt idx="24">
                  <c:v>Huanuco</c:v>
                </c:pt>
                <c:pt idx="25">
                  <c:v>Ucayali</c:v>
                </c:pt>
                <c:pt idx="26">
                  <c:v>Loreto</c:v>
                </c:pt>
              </c:strCache>
            </c:strRef>
          </c:cat>
          <c:val>
            <c:numRef>
              <c:f>Hoja1!$B$2:$B$28</c:f>
              <c:numCache>
                <c:formatCode>0.0</c:formatCode>
                <c:ptCount val="27"/>
                <c:pt idx="0">
                  <c:v>59.384944834835032</c:v>
                </c:pt>
                <c:pt idx="1">
                  <c:v>55.247195649708317</c:v>
                </c:pt>
                <c:pt idx="2">
                  <c:v>50.331656324193453</c:v>
                </c:pt>
                <c:pt idx="3">
                  <c:v>48.658493385218797</c:v>
                </c:pt>
                <c:pt idx="4">
                  <c:v>44.783890491666241</c:v>
                </c:pt>
                <c:pt idx="5">
                  <c:v>35.739187568711898</c:v>
                </c:pt>
                <c:pt idx="6">
                  <c:v>31.945638410228081</c:v>
                </c:pt>
                <c:pt idx="7">
                  <c:v>29.752521359178001</c:v>
                </c:pt>
                <c:pt idx="8">
                  <c:v>30.903382998778579</c:v>
                </c:pt>
                <c:pt idx="9">
                  <c:v>31.161011068821381</c:v>
                </c:pt>
                <c:pt idx="10">
                  <c:v>31.23931919822509</c:v>
                </c:pt>
                <c:pt idx="11">
                  <c:v>24.2727233414819</c:v>
                </c:pt>
                <c:pt idx="12">
                  <c:v>28.75011226578874</c:v>
                </c:pt>
                <c:pt idx="13">
                  <c:v>21.122135985457231</c:v>
                </c:pt>
                <c:pt idx="14">
                  <c:v>25.922475990848781</c:v>
                </c:pt>
                <c:pt idx="15">
                  <c:v>17.897392955481379</c:v>
                </c:pt>
                <c:pt idx="16">
                  <c:v>21.508486345051541</c:v>
                </c:pt>
                <c:pt idx="17">
                  <c:v>19.496353498011469</c:v>
                </c:pt>
                <c:pt idx="18">
                  <c:v>22.401317238214499</c:v>
                </c:pt>
                <c:pt idx="19">
                  <c:v>17.02010921171162</c:v>
                </c:pt>
                <c:pt idx="20">
                  <c:v>13.6571867031856</c:v>
                </c:pt>
                <c:pt idx="21">
                  <c:v>14.46938738816853</c:v>
                </c:pt>
                <c:pt idx="22">
                  <c:v>19.57855451759696</c:v>
                </c:pt>
                <c:pt idx="23">
                  <c:v>13.608955296137781</c:v>
                </c:pt>
                <c:pt idx="24">
                  <c:v>12.923335182257411</c:v>
                </c:pt>
                <c:pt idx="25">
                  <c:v>15.332425952057219</c:v>
                </c:pt>
                <c:pt idx="26">
                  <c:v>6.2561508129243411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cat>
            <c:strRef>
              <c:f>Hoja1!$A$2:$A$28</c:f>
              <c:strCache>
                <c:ptCount val="27"/>
                <c:pt idx="0">
                  <c:v>Moquegua</c:v>
                </c:pt>
                <c:pt idx="1">
                  <c:v>Tacna</c:v>
                </c:pt>
                <c:pt idx="2">
                  <c:v>Arequipa</c:v>
                </c:pt>
                <c:pt idx="3">
                  <c:v>Lima Metropolitana</c:v>
                </c:pt>
                <c:pt idx="4">
                  <c:v>Callao</c:v>
                </c:pt>
                <c:pt idx="5">
                  <c:v>Ica</c:v>
                </c:pt>
                <c:pt idx="6">
                  <c:v>Lima Provincia</c:v>
                </c:pt>
                <c:pt idx="7">
                  <c:v>Junin</c:v>
                </c:pt>
                <c:pt idx="8">
                  <c:v>Nacional</c:v>
                </c:pt>
                <c:pt idx="9">
                  <c:v>La Libertad</c:v>
                </c:pt>
                <c:pt idx="10">
                  <c:v>Lambayeque</c:v>
                </c:pt>
                <c:pt idx="11">
                  <c:v>Pasco</c:v>
                </c:pt>
                <c:pt idx="12">
                  <c:v>Piura</c:v>
                </c:pt>
                <c:pt idx="13">
                  <c:v>Amazonas</c:v>
                </c:pt>
                <c:pt idx="14">
                  <c:v>Tumbes</c:v>
                </c:pt>
                <c:pt idx="15">
                  <c:v>San Martin</c:v>
                </c:pt>
                <c:pt idx="16">
                  <c:v>Cusco</c:v>
                </c:pt>
                <c:pt idx="17">
                  <c:v>Puno</c:v>
                </c:pt>
                <c:pt idx="18">
                  <c:v>Ancash</c:v>
                </c:pt>
                <c:pt idx="19">
                  <c:v>Cajamarca</c:v>
                </c:pt>
                <c:pt idx="20">
                  <c:v>Ayacucho</c:v>
                </c:pt>
                <c:pt idx="21">
                  <c:v>Apurimac</c:v>
                </c:pt>
                <c:pt idx="22">
                  <c:v>Madre De Dios</c:v>
                </c:pt>
                <c:pt idx="23">
                  <c:v>Huancavelica</c:v>
                </c:pt>
                <c:pt idx="24">
                  <c:v>Huanuco</c:v>
                </c:pt>
                <c:pt idx="25">
                  <c:v>Ucayali</c:v>
                </c:pt>
                <c:pt idx="26">
                  <c:v>Loreto</c:v>
                </c:pt>
              </c:strCache>
            </c:strRef>
          </c:cat>
          <c:val>
            <c:numRef>
              <c:f>Hoja1!$C$2:$C$28</c:f>
              <c:numCache>
                <c:formatCode>0.0</c:formatCode>
                <c:ptCount val="27"/>
                <c:pt idx="0">
                  <c:v>63.732726036501802</c:v>
                </c:pt>
                <c:pt idx="1">
                  <c:v>60.313416958516093</c:v>
                </c:pt>
                <c:pt idx="2">
                  <c:v>47.357127445386283</c:v>
                </c:pt>
                <c:pt idx="3">
                  <c:v>46.367035140038041</c:v>
                </c:pt>
                <c:pt idx="4">
                  <c:v>41.189137527743497</c:v>
                </c:pt>
                <c:pt idx="5">
                  <c:v>37.246061361548747</c:v>
                </c:pt>
                <c:pt idx="6">
                  <c:v>36.133931996109233</c:v>
                </c:pt>
                <c:pt idx="7">
                  <c:v>34.443034641244843</c:v>
                </c:pt>
                <c:pt idx="8">
                  <c:v>32.953568320181923</c:v>
                </c:pt>
                <c:pt idx="9">
                  <c:v>31.958367830164271</c:v>
                </c:pt>
                <c:pt idx="10">
                  <c:v>31.41371981987264</c:v>
                </c:pt>
                <c:pt idx="11">
                  <c:v>31.12380835508041</c:v>
                </c:pt>
                <c:pt idx="12">
                  <c:v>30.358115821476851</c:v>
                </c:pt>
                <c:pt idx="13">
                  <c:v>27.51570613808132</c:v>
                </c:pt>
                <c:pt idx="14">
                  <c:v>27.2074967398237</c:v>
                </c:pt>
                <c:pt idx="15">
                  <c:v>26.72404947724629</c:v>
                </c:pt>
                <c:pt idx="16">
                  <c:v>25.367898092846939</c:v>
                </c:pt>
                <c:pt idx="17">
                  <c:v>25.2297785666698</c:v>
                </c:pt>
                <c:pt idx="18">
                  <c:v>23.535258712767259</c:v>
                </c:pt>
                <c:pt idx="19">
                  <c:v>23.335777546592041</c:v>
                </c:pt>
                <c:pt idx="20">
                  <c:v>21.78650682101491</c:v>
                </c:pt>
                <c:pt idx="21">
                  <c:v>19.631407259881669</c:v>
                </c:pt>
                <c:pt idx="22">
                  <c:v>19.05337428818688</c:v>
                </c:pt>
                <c:pt idx="23">
                  <c:v>17.320241400263551</c:v>
                </c:pt>
                <c:pt idx="24">
                  <c:v>17.00865085554684</c:v>
                </c:pt>
                <c:pt idx="25">
                  <c:v>16.668372132604912</c:v>
                </c:pt>
                <c:pt idx="26">
                  <c:v>7.5605063583836367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9"/>
        <c:overlap val="22"/>
        <c:axId val="174109952"/>
        <c:axId val="222695424"/>
      </c:barChart>
      <c:catAx>
        <c:axId val="1741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2695424"/>
        <c:crosses val="autoZero"/>
        <c:auto val="1"/>
        <c:lblAlgn val="ctr"/>
        <c:lblOffset val="100"/>
        <c:noMultiLvlLbl val="0"/>
      </c:catAx>
      <c:valAx>
        <c:axId val="222695424"/>
        <c:scaling>
          <c:orientation val="minMax"/>
          <c:max val="7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4109952"/>
        <c:crosses val="autoZero"/>
        <c:crossBetween val="between"/>
        <c:majorUnit val="10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82480509891252296"/>
          <c:y val="0.21942596180333099"/>
          <c:w val="0.112580231672091"/>
          <c:h val="4.3688638857478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18582998998701E-2"/>
          <c:y val="3.1812666927236E-2"/>
          <c:w val="0.93550152718331403"/>
          <c:h val="0.7398322991987500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Puntos porcentuales disminuidos en el nivel en Inicio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dPt>
          <c:cat>
            <c:strRef>
              <c:f>Hoja1!$A$2:$A$27</c:f>
              <c:strCache>
                <c:ptCount val="26"/>
                <c:pt idx="0">
                  <c:v>San Martín</c:v>
                </c:pt>
                <c:pt idx="1">
                  <c:v>Ayacucho</c:v>
                </c:pt>
                <c:pt idx="2">
                  <c:v>Pasco</c:v>
                </c:pt>
                <c:pt idx="3">
                  <c:v>Amazonas</c:v>
                </c:pt>
                <c:pt idx="4">
                  <c:v>Cajamarca</c:v>
                </c:pt>
                <c:pt idx="5">
                  <c:v>Puno</c:v>
                </c:pt>
                <c:pt idx="6">
                  <c:v>Apurimac</c:v>
                </c:pt>
                <c:pt idx="7">
                  <c:v>Tacna</c:v>
                </c:pt>
                <c:pt idx="8">
                  <c:v>Junín</c:v>
                </c:pt>
                <c:pt idx="9">
                  <c:v>Moquegua</c:v>
                </c:pt>
                <c:pt idx="10">
                  <c:v>Lima Provincia</c:v>
                </c:pt>
                <c:pt idx="11">
                  <c:v>Huanuco</c:v>
                </c:pt>
                <c:pt idx="12">
                  <c:v>Cusco</c:v>
                </c:pt>
                <c:pt idx="13">
                  <c:v>Huancavelica</c:v>
                </c:pt>
                <c:pt idx="14">
                  <c:v>Nacional</c:v>
                </c:pt>
                <c:pt idx="15">
                  <c:v>Piura</c:v>
                </c:pt>
                <c:pt idx="16">
                  <c:v>Tumbes</c:v>
                </c:pt>
                <c:pt idx="17">
                  <c:v>Ica</c:v>
                </c:pt>
                <c:pt idx="18">
                  <c:v>Ucayali</c:v>
                </c:pt>
                <c:pt idx="19">
                  <c:v>Loreto</c:v>
                </c:pt>
                <c:pt idx="20">
                  <c:v>Ancash</c:v>
                </c:pt>
                <c:pt idx="21">
                  <c:v>La Libertad</c:v>
                </c:pt>
                <c:pt idx="22">
                  <c:v>Lambayeque</c:v>
                </c:pt>
                <c:pt idx="23">
                  <c:v>Lima Metropolitana</c:v>
                </c:pt>
                <c:pt idx="24">
                  <c:v>Arequipa</c:v>
                </c:pt>
                <c:pt idx="25">
                  <c:v>Callao</c:v>
                </c:pt>
              </c:strCache>
            </c:strRef>
          </c:cat>
          <c:val>
            <c:numRef>
              <c:f>Hoja1!$C$2:$C$27</c:f>
              <c:numCache>
                <c:formatCode>_(* #,##0.00_);_(* \(#,##0.00\);_(* "-"??_);_(@_)</c:formatCode>
                <c:ptCount val="26"/>
                <c:pt idx="0">
                  <c:v>-8.3564291871713294</c:v>
                </c:pt>
                <c:pt idx="1">
                  <c:v>-9.7994229167599602</c:v>
                </c:pt>
                <c:pt idx="2">
                  <c:v>-5.1530892964697914</c:v>
                </c:pt>
                <c:pt idx="3">
                  <c:v>-7.28127348288292</c:v>
                </c:pt>
                <c:pt idx="4">
                  <c:v>-8.1980668723956072</c:v>
                </c:pt>
                <c:pt idx="5">
                  <c:v>-9.2998244061620809</c:v>
                </c:pt>
                <c:pt idx="6">
                  <c:v>-6.0938985809397224</c:v>
                </c:pt>
                <c:pt idx="7">
                  <c:v>-0.91482486323791901</c:v>
                </c:pt>
                <c:pt idx="8">
                  <c:v>-4.1245671429353052</c:v>
                </c:pt>
                <c:pt idx="9">
                  <c:v>-1.2635679758663401</c:v>
                </c:pt>
                <c:pt idx="10">
                  <c:v>-3.1587313832221109</c:v>
                </c:pt>
                <c:pt idx="11">
                  <c:v>-9.47100485623438</c:v>
                </c:pt>
                <c:pt idx="12">
                  <c:v>-5.0293411243045067</c:v>
                </c:pt>
                <c:pt idx="13">
                  <c:v>-5.2814334108036904</c:v>
                </c:pt>
                <c:pt idx="14" formatCode="#,#00">
                  <c:v>-4.0453083181246399</c:v>
                </c:pt>
                <c:pt idx="15">
                  <c:v>-2.3349075678853528</c:v>
                </c:pt>
                <c:pt idx="16">
                  <c:v>-3.1480835258489912</c:v>
                </c:pt>
                <c:pt idx="17">
                  <c:v>-1.370545238133831</c:v>
                </c:pt>
                <c:pt idx="18">
                  <c:v>-6.04769420408745</c:v>
                </c:pt>
                <c:pt idx="19">
                  <c:v>-4.5995748557447058</c:v>
                </c:pt>
                <c:pt idx="20">
                  <c:v>-6.3943554554647051</c:v>
                </c:pt>
                <c:pt idx="21">
                  <c:v>-2.7861029021265198</c:v>
                </c:pt>
                <c:pt idx="22">
                  <c:v>-4.2071340809567781</c:v>
                </c:pt>
                <c:pt idx="23">
                  <c:v>-0.26609294027910801</c:v>
                </c:pt>
                <c:pt idx="24">
                  <c:v>-0.84853580837496301</c:v>
                </c:pt>
                <c:pt idx="25">
                  <c:v>-0.347162153916594</c:v>
                </c:pt>
              </c:numCache>
            </c:numRef>
          </c:val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Puntos porcentuales incrementados en el nivel Satisfactorio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Hoja1!$A$2:$A$27</c:f>
              <c:strCache>
                <c:ptCount val="26"/>
                <c:pt idx="0">
                  <c:v>San Martín</c:v>
                </c:pt>
                <c:pt idx="1">
                  <c:v>Ayacucho</c:v>
                </c:pt>
                <c:pt idx="2">
                  <c:v>Pasco</c:v>
                </c:pt>
                <c:pt idx="3">
                  <c:v>Amazonas</c:v>
                </c:pt>
                <c:pt idx="4">
                  <c:v>Cajamarca</c:v>
                </c:pt>
                <c:pt idx="5">
                  <c:v>Puno</c:v>
                </c:pt>
                <c:pt idx="6">
                  <c:v>Apurimac</c:v>
                </c:pt>
                <c:pt idx="7">
                  <c:v>Tacna</c:v>
                </c:pt>
                <c:pt idx="8">
                  <c:v>Junín</c:v>
                </c:pt>
                <c:pt idx="9">
                  <c:v>Moquegua</c:v>
                </c:pt>
                <c:pt idx="10">
                  <c:v>Lima Provincia</c:v>
                </c:pt>
                <c:pt idx="11">
                  <c:v>Huanuco</c:v>
                </c:pt>
                <c:pt idx="12">
                  <c:v>Cusco</c:v>
                </c:pt>
                <c:pt idx="13">
                  <c:v>Huancavelica</c:v>
                </c:pt>
                <c:pt idx="14">
                  <c:v>Nacional</c:v>
                </c:pt>
                <c:pt idx="15">
                  <c:v>Piura</c:v>
                </c:pt>
                <c:pt idx="16">
                  <c:v>Tumbes</c:v>
                </c:pt>
                <c:pt idx="17">
                  <c:v>Ica</c:v>
                </c:pt>
                <c:pt idx="18">
                  <c:v>Ucayali</c:v>
                </c:pt>
                <c:pt idx="19">
                  <c:v>Loreto</c:v>
                </c:pt>
                <c:pt idx="20">
                  <c:v>Ancash</c:v>
                </c:pt>
                <c:pt idx="21">
                  <c:v>La Libertad</c:v>
                </c:pt>
                <c:pt idx="22">
                  <c:v>Lambayeque</c:v>
                </c:pt>
                <c:pt idx="23">
                  <c:v>Lima Metropolitana</c:v>
                </c:pt>
                <c:pt idx="24">
                  <c:v>Arequipa</c:v>
                </c:pt>
                <c:pt idx="25">
                  <c:v>Callao</c:v>
                </c:pt>
              </c:strCache>
            </c:strRef>
          </c:cat>
          <c:val>
            <c:numRef>
              <c:f>Hoja1!$B$2:$B$27</c:f>
              <c:numCache>
                <c:formatCode>_(* #,##0.00_);_(* \(#,##0.00\);_(* "-"??_);_(@_)</c:formatCode>
                <c:ptCount val="26"/>
                <c:pt idx="0">
                  <c:v>8.8266565217649262</c:v>
                </c:pt>
                <c:pt idx="1">
                  <c:v>8.1293201178293213</c:v>
                </c:pt>
                <c:pt idx="2">
                  <c:v>6.8510850135984356</c:v>
                </c:pt>
                <c:pt idx="3">
                  <c:v>6.393570152624104</c:v>
                </c:pt>
                <c:pt idx="4">
                  <c:v>6.315668334880403</c:v>
                </c:pt>
                <c:pt idx="5">
                  <c:v>5.7334250686583452</c:v>
                </c:pt>
                <c:pt idx="6">
                  <c:v>5.1620198717131336</c:v>
                </c:pt>
                <c:pt idx="7">
                  <c:v>5.0662213088078119</c:v>
                </c:pt>
                <c:pt idx="8">
                  <c:v>4.69051328206685</c:v>
                </c:pt>
                <c:pt idx="9">
                  <c:v>4.3477812016666846</c:v>
                </c:pt>
                <c:pt idx="10">
                  <c:v>4.1882935858811301</c:v>
                </c:pt>
                <c:pt idx="11">
                  <c:v>4.0853156732894309</c:v>
                </c:pt>
                <c:pt idx="12">
                  <c:v>4.0362636900248496</c:v>
                </c:pt>
                <c:pt idx="13">
                  <c:v>3.7112861041257741</c:v>
                </c:pt>
                <c:pt idx="14" formatCode="##,#00">
                  <c:v>2.0501853214033261</c:v>
                </c:pt>
                <c:pt idx="15">
                  <c:v>1.5978551304641331</c:v>
                </c:pt>
                <c:pt idx="16">
                  <c:v>1.529984833385462</c:v>
                </c:pt>
                <c:pt idx="17">
                  <c:v>1.5068737928368561</c:v>
                </c:pt>
                <c:pt idx="18">
                  <c:v>1.498787753297824</c:v>
                </c:pt>
                <c:pt idx="19">
                  <c:v>1.3043555454592961</c:v>
                </c:pt>
                <c:pt idx="20">
                  <c:v>1.1339414745527601</c:v>
                </c:pt>
                <c:pt idx="21">
                  <c:v>0.79735676134296396</c:v>
                </c:pt>
                <c:pt idx="22">
                  <c:v>0.174400621647543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844896"/>
        <c:axId val="68840976"/>
      </c:barChart>
      <c:catAx>
        <c:axId val="688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40976"/>
        <c:crosses val="autoZero"/>
        <c:auto val="0"/>
        <c:lblAlgn val="ctr"/>
        <c:lblOffset val="100"/>
        <c:noMultiLvlLbl val="0"/>
      </c:catAx>
      <c:valAx>
        <c:axId val="68840976"/>
        <c:scaling>
          <c:orientation val="minMax"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44896"/>
        <c:crosses val="autoZero"/>
        <c:crossBetween val="between"/>
      </c:valAx>
      <c:spPr>
        <a:noFill/>
        <a:ln w="25348">
          <a:noFill/>
        </a:ln>
      </c:spPr>
    </c:plotArea>
    <c:legend>
      <c:legendPos val="l"/>
      <c:layout>
        <c:manualLayout>
          <c:xMode val="edge"/>
          <c:yMode val="edge"/>
          <c:x val="0.67983999291724695"/>
          <c:y val="2.31256211772266E-2"/>
          <c:w val="0.30418034574862701"/>
          <c:h val="0.1656456339685979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15024761229997E-2"/>
          <c:y val="0.11508465582786"/>
          <c:w val="0.91570971359730502"/>
          <c:h val="0.64712284291563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softEdge rad="12700"/>
              </a:effectLst>
            </c:spPr>
          </c:dPt>
          <c:cat>
            <c:strRef>
              <c:f>Hoja1!$A$2:$A$28</c:f>
              <c:strCache>
                <c:ptCount val="27"/>
                <c:pt idx="0">
                  <c:v>Moquegua</c:v>
                </c:pt>
                <c:pt idx="1">
                  <c:v>Tacna</c:v>
                </c:pt>
                <c:pt idx="2">
                  <c:v>Amazonas</c:v>
                </c:pt>
                <c:pt idx="3">
                  <c:v>Lima Metropolitana</c:v>
                </c:pt>
                <c:pt idx="4">
                  <c:v>Arequipa</c:v>
                </c:pt>
                <c:pt idx="5">
                  <c:v>Ica</c:v>
                </c:pt>
                <c:pt idx="6">
                  <c:v>Junin</c:v>
                </c:pt>
                <c:pt idx="7">
                  <c:v>Callao</c:v>
                </c:pt>
                <c:pt idx="8">
                  <c:v>Pasco</c:v>
                </c:pt>
                <c:pt idx="9">
                  <c:v>Lima Provincia</c:v>
                </c:pt>
                <c:pt idx="10">
                  <c:v>Nacional</c:v>
                </c:pt>
                <c:pt idx="11">
                  <c:v>Piura</c:v>
                </c:pt>
                <c:pt idx="12">
                  <c:v>Puno</c:v>
                </c:pt>
                <c:pt idx="13">
                  <c:v>La Libertad</c:v>
                </c:pt>
                <c:pt idx="14">
                  <c:v>Cusco</c:v>
                </c:pt>
                <c:pt idx="15">
                  <c:v>San Martin</c:v>
                </c:pt>
                <c:pt idx="16">
                  <c:v>Cajamarca</c:v>
                </c:pt>
                <c:pt idx="17">
                  <c:v>Tumbes</c:v>
                </c:pt>
                <c:pt idx="18">
                  <c:v>Lambayeque</c:v>
                </c:pt>
                <c:pt idx="19">
                  <c:v>Ancash</c:v>
                </c:pt>
                <c:pt idx="20">
                  <c:v>Ayacucho</c:v>
                </c:pt>
                <c:pt idx="21">
                  <c:v>Huancavelica</c:v>
                </c:pt>
                <c:pt idx="22">
                  <c:v>Apurimac</c:v>
                </c:pt>
                <c:pt idx="23">
                  <c:v>Huanuco</c:v>
                </c:pt>
                <c:pt idx="24">
                  <c:v>Madre De Dios</c:v>
                </c:pt>
                <c:pt idx="25">
                  <c:v>Ucayali</c:v>
                </c:pt>
                <c:pt idx="26">
                  <c:v>Loreto</c:v>
                </c:pt>
              </c:strCache>
            </c:strRef>
          </c:cat>
          <c:val>
            <c:numRef>
              <c:f>Hoja1!$B$2:$B$28</c:f>
              <c:numCache>
                <c:formatCode>0.0</c:formatCode>
                <c:ptCount val="27"/>
                <c:pt idx="0">
                  <c:v>37.53388919675934</c:v>
                </c:pt>
                <c:pt idx="1">
                  <c:v>35.977905502178913</c:v>
                </c:pt>
                <c:pt idx="2">
                  <c:v>12.944270578268</c:v>
                </c:pt>
                <c:pt idx="3">
                  <c:v>19.326947337273172</c:v>
                </c:pt>
                <c:pt idx="4">
                  <c:v>19.63360676333129</c:v>
                </c:pt>
                <c:pt idx="5">
                  <c:v>16.81861726957132</c:v>
                </c:pt>
                <c:pt idx="6">
                  <c:v>12.82788255801735</c:v>
                </c:pt>
                <c:pt idx="7">
                  <c:v>17.966664373495441</c:v>
                </c:pt>
                <c:pt idx="8">
                  <c:v>10.23524346408643</c:v>
                </c:pt>
                <c:pt idx="9">
                  <c:v>12.53266080901475</c:v>
                </c:pt>
                <c:pt idx="10">
                  <c:v>12.77736469298206</c:v>
                </c:pt>
                <c:pt idx="11">
                  <c:v>12.51181075610242</c:v>
                </c:pt>
                <c:pt idx="12">
                  <c:v>7.6302506362336704</c:v>
                </c:pt>
                <c:pt idx="13">
                  <c:v>13.68827187254583</c:v>
                </c:pt>
                <c:pt idx="14">
                  <c:v>8.8782724037745009</c:v>
                </c:pt>
                <c:pt idx="15">
                  <c:v>7.1220163823599254</c:v>
                </c:pt>
                <c:pt idx="16">
                  <c:v>9.4500646970224906</c:v>
                </c:pt>
                <c:pt idx="17">
                  <c:v>11.13504806419362</c:v>
                </c:pt>
                <c:pt idx="18">
                  <c:v>10.507381077931599</c:v>
                </c:pt>
                <c:pt idx="19">
                  <c:v>7.3717303493880708</c:v>
                </c:pt>
                <c:pt idx="20">
                  <c:v>4.3311851706377009</c:v>
                </c:pt>
                <c:pt idx="21">
                  <c:v>7.9323818701012696</c:v>
                </c:pt>
                <c:pt idx="22">
                  <c:v>7.7007480753456869</c:v>
                </c:pt>
                <c:pt idx="23">
                  <c:v>4.9460931985171976</c:v>
                </c:pt>
                <c:pt idx="24">
                  <c:v>6.8497747578187456</c:v>
                </c:pt>
                <c:pt idx="25">
                  <c:v>4.4307101362589263</c:v>
                </c:pt>
                <c:pt idx="26" formatCode="General">
                  <c:v>1.40427492554639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cat>
            <c:strRef>
              <c:f>Hoja1!$A$2:$A$28</c:f>
              <c:strCache>
                <c:ptCount val="27"/>
                <c:pt idx="0">
                  <c:v>Moquegua</c:v>
                </c:pt>
                <c:pt idx="1">
                  <c:v>Tacna</c:v>
                </c:pt>
                <c:pt idx="2">
                  <c:v>Amazonas</c:v>
                </c:pt>
                <c:pt idx="3">
                  <c:v>Lima Metropolitana</c:v>
                </c:pt>
                <c:pt idx="4">
                  <c:v>Arequipa</c:v>
                </c:pt>
                <c:pt idx="5">
                  <c:v>Ica</c:v>
                </c:pt>
                <c:pt idx="6">
                  <c:v>Junin</c:v>
                </c:pt>
                <c:pt idx="7">
                  <c:v>Callao</c:v>
                </c:pt>
                <c:pt idx="8">
                  <c:v>Pasco</c:v>
                </c:pt>
                <c:pt idx="9">
                  <c:v>Lima Provincia</c:v>
                </c:pt>
                <c:pt idx="10">
                  <c:v>Nacional</c:v>
                </c:pt>
                <c:pt idx="11">
                  <c:v>Piura</c:v>
                </c:pt>
                <c:pt idx="12">
                  <c:v>Puno</c:v>
                </c:pt>
                <c:pt idx="13">
                  <c:v>La Libertad</c:v>
                </c:pt>
                <c:pt idx="14">
                  <c:v>Cusco</c:v>
                </c:pt>
                <c:pt idx="15">
                  <c:v>San Martin</c:v>
                </c:pt>
                <c:pt idx="16">
                  <c:v>Cajamarca</c:v>
                </c:pt>
                <c:pt idx="17">
                  <c:v>Tumbes</c:v>
                </c:pt>
                <c:pt idx="18">
                  <c:v>Lambayeque</c:v>
                </c:pt>
                <c:pt idx="19">
                  <c:v>Ancash</c:v>
                </c:pt>
                <c:pt idx="20">
                  <c:v>Ayacucho</c:v>
                </c:pt>
                <c:pt idx="21">
                  <c:v>Huancavelica</c:v>
                </c:pt>
                <c:pt idx="22">
                  <c:v>Apurimac</c:v>
                </c:pt>
                <c:pt idx="23">
                  <c:v>Huanuco</c:v>
                </c:pt>
                <c:pt idx="24">
                  <c:v>Madre De Dios</c:v>
                </c:pt>
                <c:pt idx="25">
                  <c:v>Ucayali</c:v>
                </c:pt>
                <c:pt idx="26">
                  <c:v>Loreto</c:v>
                </c:pt>
              </c:strCache>
            </c:strRef>
          </c:cat>
          <c:val>
            <c:numRef>
              <c:f>Hoja1!$C$2:$C$28</c:f>
              <c:numCache>
                <c:formatCode>0.0</c:formatCode>
                <c:ptCount val="27"/>
                <c:pt idx="0">
                  <c:v>43.260836320283133</c:v>
                </c:pt>
                <c:pt idx="1">
                  <c:v>40.93510057048865</c:v>
                </c:pt>
                <c:pt idx="2">
                  <c:v>23.766016704393529</c:v>
                </c:pt>
                <c:pt idx="3">
                  <c:v>23.265104624265479</c:v>
                </c:pt>
                <c:pt idx="4">
                  <c:v>21.475558233285639</c:v>
                </c:pt>
                <c:pt idx="5">
                  <c:v>21.25282469435891</c:v>
                </c:pt>
                <c:pt idx="6">
                  <c:v>19.166205430306992</c:v>
                </c:pt>
                <c:pt idx="7">
                  <c:v>18.936166670399281</c:v>
                </c:pt>
                <c:pt idx="8">
                  <c:v>18.38566036887903</c:v>
                </c:pt>
                <c:pt idx="9">
                  <c:v>18.085612366023611</c:v>
                </c:pt>
                <c:pt idx="10">
                  <c:v>16.8</c:v>
                </c:pt>
                <c:pt idx="11">
                  <c:v>16.414359688342099</c:v>
                </c:pt>
                <c:pt idx="12">
                  <c:v>16.313286191966711</c:v>
                </c:pt>
                <c:pt idx="13">
                  <c:v>16.012816366267209</c:v>
                </c:pt>
                <c:pt idx="14">
                  <c:v>14.45075521649103</c:v>
                </c:pt>
                <c:pt idx="15">
                  <c:v>14.039016020573071</c:v>
                </c:pt>
                <c:pt idx="16">
                  <c:v>13.508444204462419</c:v>
                </c:pt>
                <c:pt idx="17">
                  <c:v>12.633718335562641</c:v>
                </c:pt>
                <c:pt idx="18">
                  <c:v>11.84535910484235</c:v>
                </c:pt>
                <c:pt idx="19">
                  <c:v>10.9020041603873</c:v>
                </c:pt>
                <c:pt idx="20">
                  <c:v>10.08610209575321</c:v>
                </c:pt>
                <c:pt idx="21">
                  <c:v>9.6859057083069597</c:v>
                </c:pt>
                <c:pt idx="22">
                  <c:v>9.4694760895875731</c:v>
                </c:pt>
                <c:pt idx="23">
                  <c:v>8.3865614510306781</c:v>
                </c:pt>
                <c:pt idx="24">
                  <c:v>5.7774286286395986</c:v>
                </c:pt>
                <c:pt idx="25">
                  <c:v>5.0618583161784061</c:v>
                </c:pt>
                <c:pt idx="26" formatCode="General">
                  <c:v>1.8949156909547651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9"/>
        <c:overlap val="22"/>
        <c:axId val="227520496"/>
        <c:axId val="227529456"/>
      </c:barChart>
      <c:catAx>
        <c:axId val="227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7529456"/>
        <c:crosses val="autoZero"/>
        <c:auto val="1"/>
        <c:lblAlgn val="ctr"/>
        <c:lblOffset val="100"/>
        <c:noMultiLvlLbl val="0"/>
      </c:catAx>
      <c:valAx>
        <c:axId val="22752945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752049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08821716927195"/>
          <c:y val="0.184766053911783"/>
          <c:w val="0.122306087987055"/>
          <c:h val="4.4778475779459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18582998998701E-2"/>
          <c:y val="3.1812666927236E-2"/>
          <c:w val="0.93550152718331403"/>
          <c:h val="0.7398322991987500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Puntos porcentuales disminuidos en el nivel en Inicio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Hoja1!$A$2:$A$27</c:f>
              <c:strCache>
                <c:ptCount val="26"/>
                <c:pt idx="0">
                  <c:v>Amazonas</c:v>
                </c:pt>
                <c:pt idx="1">
                  <c:v>Puno</c:v>
                </c:pt>
                <c:pt idx="2">
                  <c:v>Pasco</c:v>
                </c:pt>
                <c:pt idx="3">
                  <c:v>San Martín</c:v>
                </c:pt>
                <c:pt idx="4">
                  <c:v>Junín</c:v>
                </c:pt>
                <c:pt idx="5">
                  <c:v>Ayacucho</c:v>
                </c:pt>
                <c:pt idx="6">
                  <c:v>Moquegua</c:v>
                </c:pt>
                <c:pt idx="7">
                  <c:v>Cusco</c:v>
                </c:pt>
                <c:pt idx="8">
                  <c:v>Lima Provincia</c:v>
                </c:pt>
                <c:pt idx="9">
                  <c:v>Tacna</c:v>
                </c:pt>
                <c:pt idx="10">
                  <c:v>Ica</c:v>
                </c:pt>
                <c:pt idx="11">
                  <c:v>Cajamarca</c:v>
                </c:pt>
                <c:pt idx="12">
                  <c:v>Nacional</c:v>
                </c:pt>
                <c:pt idx="13">
                  <c:v>Piura</c:v>
                </c:pt>
                <c:pt idx="14">
                  <c:v>Lima Metropolitana</c:v>
                </c:pt>
                <c:pt idx="15">
                  <c:v>Ancash</c:v>
                </c:pt>
                <c:pt idx="16">
                  <c:v>Huanuco</c:v>
                </c:pt>
                <c:pt idx="17">
                  <c:v>La Libertad</c:v>
                </c:pt>
                <c:pt idx="18">
                  <c:v>Arequipa</c:v>
                </c:pt>
                <c:pt idx="19">
                  <c:v>Apurimac</c:v>
                </c:pt>
                <c:pt idx="20">
                  <c:v>Huancavelica</c:v>
                </c:pt>
                <c:pt idx="21">
                  <c:v>Lambayeque</c:v>
                </c:pt>
                <c:pt idx="22">
                  <c:v>Tumbes</c:v>
                </c:pt>
                <c:pt idx="23">
                  <c:v>Callao</c:v>
                </c:pt>
                <c:pt idx="24">
                  <c:v>Ucayali</c:v>
                </c:pt>
                <c:pt idx="25">
                  <c:v>Loreto</c:v>
                </c:pt>
              </c:strCache>
            </c:strRef>
          </c:cat>
          <c:val>
            <c:numRef>
              <c:f>Hoja1!$C$2:$C$27</c:f>
              <c:numCache>
                <c:formatCode>_ * #\ #,#00_ ;_ * \-#\ #,#00_ ;_ * "-"??_ ;_ @_ </c:formatCode>
                <c:ptCount val="26"/>
                <c:pt idx="0">
                  <c:v>-5.7191700316737553</c:v>
                </c:pt>
                <c:pt idx="1">
                  <c:v>-7.9887699885915504</c:v>
                </c:pt>
                <c:pt idx="2">
                  <c:v>-3.726414859938167</c:v>
                </c:pt>
                <c:pt idx="3">
                  <c:v>-5.5162819664768898</c:v>
                </c:pt>
                <c:pt idx="5">
                  <c:v>-5.6660283222190486</c:v>
                </c:pt>
                <c:pt idx="7">
                  <c:v>-0.65279467608353803</c:v>
                </c:pt>
                <c:pt idx="11">
                  <c:v>-1.3348423030764851</c:v>
                </c:pt>
                <c:pt idx="16">
                  <c:v>-2.3623894252906581</c:v>
                </c:pt>
                <c:pt idx="24">
                  <c:v>-0.678970665920687</c:v>
                </c:pt>
              </c:numCache>
            </c:numRef>
          </c:val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Puntos porcentuales incrementados en el nivel Satisfactorio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Hoja1!$A$2:$A$27</c:f>
              <c:strCache>
                <c:ptCount val="26"/>
                <c:pt idx="0">
                  <c:v>Amazonas</c:v>
                </c:pt>
                <c:pt idx="1">
                  <c:v>Puno</c:v>
                </c:pt>
                <c:pt idx="2">
                  <c:v>Pasco</c:v>
                </c:pt>
                <c:pt idx="3">
                  <c:v>San Martín</c:v>
                </c:pt>
                <c:pt idx="4">
                  <c:v>Junín</c:v>
                </c:pt>
                <c:pt idx="5">
                  <c:v>Ayacucho</c:v>
                </c:pt>
                <c:pt idx="6">
                  <c:v>Moquegua</c:v>
                </c:pt>
                <c:pt idx="7">
                  <c:v>Cusco</c:v>
                </c:pt>
                <c:pt idx="8">
                  <c:v>Lima Provincia</c:v>
                </c:pt>
                <c:pt idx="9">
                  <c:v>Tacna</c:v>
                </c:pt>
                <c:pt idx="10">
                  <c:v>Ica</c:v>
                </c:pt>
                <c:pt idx="11">
                  <c:v>Cajamarca</c:v>
                </c:pt>
                <c:pt idx="12">
                  <c:v>Nacional</c:v>
                </c:pt>
                <c:pt idx="13">
                  <c:v>Piura</c:v>
                </c:pt>
                <c:pt idx="14">
                  <c:v>Lima Metropolitana</c:v>
                </c:pt>
                <c:pt idx="15">
                  <c:v>Ancash</c:v>
                </c:pt>
                <c:pt idx="16">
                  <c:v>Huanuco</c:v>
                </c:pt>
                <c:pt idx="17">
                  <c:v>La Libertad</c:v>
                </c:pt>
                <c:pt idx="18">
                  <c:v>Arequipa</c:v>
                </c:pt>
                <c:pt idx="19">
                  <c:v>Apurimac</c:v>
                </c:pt>
                <c:pt idx="20">
                  <c:v>Huancavelica</c:v>
                </c:pt>
                <c:pt idx="21">
                  <c:v>Lambayeque</c:v>
                </c:pt>
                <c:pt idx="22">
                  <c:v>Tumbes</c:v>
                </c:pt>
                <c:pt idx="23">
                  <c:v>Callao</c:v>
                </c:pt>
                <c:pt idx="24">
                  <c:v>Ucayali</c:v>
                </c:pt>
                <c:pt idx="25">
                  <c:v>Loreto</c:v>
                </c:pt>
              </c:strCache>
            </c:strRef>
          </c:cat>
          <c:val>
            <c:numRef>
              <c:f>Hoja1!$B$2:$B$27</c:f>
              <c:numCache>
                <c:formatCode>_ * #\ #,#00_ ;_ * \-#\ #,#00_ ;_ * "-"??_ ;_ @_ </c:formatCode>
                <c:ptCount val="26"/>
                <c:pt idx="0">
                  <c:v>10.821746126125539</c:v>
                </c:pt>
                <c:pt idx="1">
                  <c:v>8.6830355557330492</c:v>
                </c:pt>
                <c:pt idx="2">
                  <c:v>8.1504169047926052</c:v>
                </c:pt>
                <c:pt idx="3">
                  <c:v>6.9169996382131318</c:v>
                </c:pt>
                <c:pt idx="4">
                  <c:v>6.3383228722896536</c:v>
                </c:pt>
                <c:pt idx="5">
                  <c:v>5.7549169251154879</c:v>
                </c:pt>
                <c:pt idx="6">
                  <c:v>5.726947123523793</c:v>
                </c:pt>
                <c:pt idx="7">
                  <c:v>5.6684224616726944</c:v>
                </c:pt>
                <c:pt idx="8">
                  <c:v>5.5529515570089254</c:v>
                </c:pt>
                <c:pt idx="9">
                  <c:v>4.957195068309737</c:v>
                </c:pt>
                <c:pt idx="10">
                  <c:v>4.4342074247875702</c:v>
                </c:pt>
                <c:pt idx="11">
                  <c:v>4.0583795074399296</c:v>
                </c:pt>
                <c:pt idx="12" formatCode="##,#00">
                  <c:v>4.0226353070179339</c:v>
                </c:pt>
                <c:pt idx="13">
                  <c:v>3.9532485756674411</c:v>
                </c:pt>
                <c:pt idx="14">
                  <c:v>3.938157286992308</c:v>
                </c:pt>
                <c:pt idx="15">
                  <c:v>3.5302738109992111</c:v>
                </c:pt>
                <c:pt idx="16">
                  <c:v>3.440468252513492</c:v>
                </c:pt>
                <c:pt idx="17">
                  <c:v>2.3245444937213651</c:v>
                </c:pt>
                <c:pt idx="18">
                  <c:v>1.841951469954346</c:v>
                </c:pt>
                <c:pt idx="19">
                  <c:v>1.768728014241882</c:v>
                </c:pt>
                <c:pt idx="20">
                  <c:v>1.753523838205687</c:v>
                </c:pt>
                <c:pt idx="21">
                  <c:v>1.3379780269107719</c:v>
                </c:pt>
                <c:pt idx="22">
                  <c:v>1.287660136222962</c:v>
                </c:pt>
                <c:pt idx="23">
                  <c:v>0.96950229690384804</c:v>
                </c:pt>
                <c:pt idx="24">
                  <c:v>0.693441763438297</c:v>
                </c:pt>
                <c:pt idx="25">
                  <c:v>0.49064076540837498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530016"/>
        <c:axId val="227532816"/>
      </c:barChart>
      <c:catAx>
        <c:axId val="22753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0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 b="1">
                <a:latin typeface="+mn-lt"/>
                <a:cs typeface="Arial" pitchFamily="34" charset="0"/>
              </a:defRPr>
            </a:pPr>
            <a:endParaRPr lang="es-PE"/>
          </a:p>
        </c:txPr>
        <c:crossAx val="227532816"/>
        <c:crosses val="autoZero"/>
        <c:auto val="0"/>
        <c:lblAlgn val="ctr"/>
        <c:lblOffset val="100"/>
        <c:noMultiLvlLbl val="0"/>
      </c:catAx>
      <c:valAx>
        <c:axId val="227532816"/>
        <c:scaling>
          <c:orientation val="minMax"/>
        </c:scaling>
        <c:delete val="0"/>
        <c:axPos val="l"/>
        <c:majorGridlines>
          <c:spPr>
            <a:ln w="95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100" b="1">
                <a:latin typeface="+mn-lt"/>
              </a:defRPr>
            </a:pPr>
            <a:endParaRPr lang="es-PE"/>
          </a:p>
        </c:txPr>
        <c:crossAx val="227530016"/>
        <c:crosses val="autoZero"/>
        <c:crossBetween val="between"/>
      </c:valAx>
      <c:spPr>
        <a:noFill/>
        <a:ln w="25345">
          <a:noFill/>
        </a:ln>
      </c:spPr>
    </c:plotArea>
    <c:legend>
      <c:legendPos val="tr"/>
      <c:layout>
        <c:manualLayout>
          <c:xMode val="edge"/>
          <c:yMode val="edge"/>
          <c:x val="0.64435668022478598"/>
          <c:y val="9.6894409937888198E-2"/>
          <c:w val="0.32223130062203997"/>
          <c:h val="0.17394825646794199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 sz="1200">
              <a:latin typeface="+mn-lt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es-PE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C1A76-1597-4305-B4C6-83DBA3741FB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6CB8C590-5E77-4172-B854-B9766124CFA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2400" b="1" smtClean="0"/>
            <a:t>Evaluación Censal de Estudiantes</a:t>
          </a:r>
        </a:p>
        <a:p>
          <a:r>
            <a:rPr lang="es-PE" sz="2400" b="1" smtClean="0"/>
            <a:t> (ECE)</a:t>
          </a:r>
          <a:endParaRPr lang="es-PE" sz="2400" b="1" dirty="0"/>
        </a:p>
      </dgm:t>
    </dgm:pt>
    <dgm:pt modelId="{AE77A14E-BCCE-45E2-BE9F-73D5439899D4}" type="parTrans" cxnId="{DB8D1AA3-256D-4989-8259-9A6C2DDA115B}">
      <dgm:prSet/>
      <dgm:spPr/>
      <dgm:t>
        <a:bodyPr/>
        <a:lstStyle/>
        <a:p>
          <a:endParaRPr lang="es-PE"/>
        </a:p>
      </dgm:t>
    </dgm:pt>
    <dgm:pt modelId="{B07D29C4-B4C1-441E-AF43-6A8A017EA440}" type="sibTrans" cxnId="{DB8D1AA3-256D-4989-8259-9A6C2DDA115B}">
      <dgm:prSet/>
      <dgm:spPr/>
      <dgm:t>
        <a:bodyPr/>
        <a:lstStyle/>
        <a:p>
          <a:endParaRPr lang="es-PE"/>
        </a:p>
      </dgm:t>
    </dgm:pt>
    <dgm:pt modelId="{D374F90E-0D1E-4AA0-BA76-C10DBD53B6A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1500" b="0" dirty="0" smtClean="0"/>
            <a:t>Estudiantes de </a:t>
          </a:r>
          <a:r>
            <a:rPr lang="es-PE" sz="1600" b="1" u="sng" dirty="0" smtClean="0"/>
            <a:t>Cuarto grado </a:t>
          </a:r>
          <a:r>
            <a:rPr lang="es-PE" sz="1500" b="0" dirty="0" smtClean="0"/>
            <a:t>de Primaria de IE EIB que aprenden a leer y escribir en su lengua materna originaria  y en castellano como segunda lengua.</a:t>
          </a:r>
          <a:endParaRPr lang="es-PE" sz="1500" b="0" dirty="0"/>
        </a:p>
      </dgm:t>
    </dgm:pt>
    <dgm:pt modelId="{21A7F9F8-D76F-40D0-81B9-522A8A4478AB}" type="parTrans" cxnId="{C08919CF-0CEE-4F62-A7F2-984A0F9E3834}">
      <dgm:prSet/>
      <dgm:spPr/>
      <dgm:t>
        <a:bodyPr/>
        <a:lstStyle/>
        <a:p>
          <a:endParaRPr lang="es-PE"/>
        </a:p>
      </dgm:t>
    </dgm:pt>
    <dgm:pt modelId="{C9D8141E-5B2B-47B1-9934-9D870A3E6F30}" type="sibTrans" cxnId="{C08919CF-0CEE-4F62-A7F2-984A0F9E3834}">
      <dgm:prSet/>
      <dgm:spPr/>
      <dgm:t>
        <a:bodyPr/>
        <a:lstStyle/>
        <a:p>
          <a:endParaRPr lang="es-PE"/>
        </a:p>
      </dgm:t>
    </dgm:pt>
    <dgm:pt modelId="{051392B2-2D87-4FB6-AAE1-EA0AA03FC7A4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1500" b="0" dirty="0" smtClean="0"/>
            <a:t>Estudiantes de </a:t>
          </a:r>
          <a:r>
            <a:rPr lang="es-PE" sz="1600" b="1" u="sng" dirty="0" smtClean="0"/>
            <a:t>Segundo</a:t>
          </a:r>
          <a:r>
            <a:rPr lang="es-PE" sz="1600" b="1" dirty="0" smtClean="0"/>
            <a:t> </a:t>
          </a:r>
          <a:r>
            <a:rPr lang="es-PE" sz="1600" b="1" u="sng" dirty="0" smtClean="0"/>
            <a:t>grado</a:t>
          </a:r>
          <a:r>
            <a:rPr lang="es-PE" sz="1600" b="1" dirty="0" smtClean="0"/>
            <a:t> </a:t>
          </a:r>
          <a:r>
            <a:rPr lang="es-PE" sz="1500" b="0" dirty="0" smtClean="0"/>
            <a:t>de primaria que reciben educación en lengua castellana.</a:t>
          </a:r>
          <a:endParaRPr lang="es-PE" sz="1500" b="0" dirty="0"/>
        </a:p>
      </dgm:t>
    </dgm:pt>
    <dgm:pt modelId="{EB632937-D2A4-4F2C-8C40-2DC086E908BD}" type="sibTrans" cxnId="{C559E6F5-D5D3-4D80-838B-7B9EE2E6153C}">
      <dgm:prSet/>
      <dgm:spPr/>
      <dgm:t>
        <a:bodyPr/>
        <a:lstStyle/>
        <a:p>
          <a:endParaRPr lang="es-PE"/>
        </a:p>
      </dgm:t>
    </dgm:pt>
    <dgm:pt modelId="{0D5FFE5D-CD4A-4995-B24E-65F80DA162F8}" type="parTrans" cxnId="{C559E6F5-D5D3-4D80-838B-7B9EE2E6153C}">
      <dgm:prSet/>
      <dgm:spPr/>
      <dgm:t>
        <a:bodyPr/>
        <a:lstStyle/>
        <a:p>
          <a:endParaRPr lang="es-PE"/>
        </a:p>
      </dgm:t>
    </dgm:pt>
    <dgm:pt modelId="{F676788E-4192-45D3-A5E1-77F81DB6A82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s-PE" sz="1800" b="1" dirty="0" smtClean="0"/>
            <a:t>Comprensión lectora</a:t>
          </a:r>
        </a:p>
        <a:p>
          <a:pPr algn="l"/>
          <a:r>
            <a:rPr lang="es-PE" sz="1600" b="0" dirty="0" smtClean="0"/>
            <a:t>  Castellano como segunda lengua</a:t>
          </a:r>
        </a:p>
      </dgm:t>
    </dgm:pt>
    <dgm:pt modelId="{65D3434E-8D45-4E65-883C-552230C0C08E}" type="parTrans" cxnId="{0C466035-29FD-4359-AF27-1A71BDC9D9D0}">
      <dgm:prSet/>
      <dgm:spPr/>
      <dgm:t>
        <a:bodyPr/>
        <a:lstStyle/>
        <a:p>
          <a:endParaRPr lang="es-PE"/>
        </a:p>
      </dgm:t>
    </dgm:pt>
    <dgm:pt modelId="{51C722FE-7EF6-4EF3-B3B8-33419C55D2AC}" type="sibTrans" cxnId="{0C466035-29FD-4359-AF27-1A71BDC9D9D0}">
      <dgm:prSet/>
      <dgm:spPr/>
      <dgm:t>
        <a:bodyPr/>
        <a:lstStyle/>
        <a:p>
          <a:endParaRPr lang="es-PE"/>
        </a:p>
      </dgm:t>
    </dgm:pt>
    <dgm:pt modelId="{0E7DFE5E-0661-4166-BA68-25E63AF248C5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1800" b="1" dirty="0" smtClean="0"/>
            <a:t>Matemática</a:t>
          </a:r>
          <a:endParaRPr lang="es-PE" sz="1800" b="1" dirty="0"/>
        </a:p>
      </dgm:t>
    </dgm:pt>
    <dgm:pt modelId="{80D7CE87-09C5-4D90-9045-CE9E0C23CE5F}" type="parTrans" cxnId="{EA2F2491-CCE6-49B6-8B46-A8C7567DB6D6}">
      <dgm:prSet/>
      <dgm:spPr/>
      <dgm:t>
        <a:bodyPr/>
        <a:lstStyle/>
        <a:p>
          <a:endParaRPr lang="es-PE"/>
        </a:p>
      </dgm:t>
    </dgm:pt>
    <dgm:pt modelId="{7B86D0D7-5606-4FA9-9A65-D3400F7D45C4}" type="sibTrans" cxnId="{EA2F2491-CCE6-49B6-8B46-A8C7567DB6D6}">
      <dgm:prSet/>
      <dgm:spPr/>
      <dgm:t>
        <a:bodyPr/>
        <a:lstStyle/>
        <a:p>
          <a:endParaRPr lang="es-PE"/>
        </a:p>
      </dgm:t>
    </dgm:pt>
    <dgm:pt modelId="{DC8AD368-1B14-4507-B242-40D28E6957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1800" b="1" dirty="0" smtClean="0"/>
            <a:t>Comprensión lectora</a:t>
          </a:r>
          <a:endParaRPr lang="es-PE" sz="1800" b="1" dirty="0"/>
        </a:p>
      </dgm:t>
    </dgm:pt>
    <dgm:pt modelId="{FAFF7402-A799-45B0-861F-CD822A6DEF3A}" type="parTrans" cxnId="{EDE89F41-B6A5-4650-84E5-53EA913AE0D9}">
      <dgm:prSet/>
      <dgm:spPr/>
      <dgm:t>
        <a:bodyPr/>
        <a:lstStyle/>
        <a:p>
          <a:endParaRPr lang="es-PE"/>
        </a:p>
      </dgm:t>
    </dgm:pt>
    <dgm:pt modelId="{D76F879C-C67C-4E16-8D59-6CD6CFEE75CD}" type="sibTrans" cxnId="{EDE89F41-B6A5-4650-84E5-53EA913AE0D9}">
      <dgm:prSet/>
      <dgm:spPr/>
      <dgm:t>
        <a:bodyPr/>
        <a:lstStyle/>
        <a:p>
          <a:endParaRPr lang="es-PE"/>
        </a:p>
      </dgm:t>
    </dgm:pt>
    <dgm:pt modelId="{227133AE-3747-47A2-93FE-BDDEBB66FA75}" type="pres">
      <dgm:prSet presAssocID="{218C1A76-1597-4305-B4C6-83DBA3741F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DEA3089-0250-4343-9792-EBD559AD3584}" type="pres">
      <dgm:prSet presAssocID="{6CB8C590-5E77-4172-B854-B9766124CFA1}" presName="root1" presStyleCnt="0"/>
      <dgm:spPr/>
      <dgm:t>
        <a:bodyPr/>
        <a:lstStyle/>
        <a:p>
          <a:endParaRPr lang="es-PE"/>
        </a:p>
      </dgm:t>
    </dgm:pt>
    <dgm:pt modelId="{65C6FAFF-EE86-4694-B06E-DB2C8C0B6D38}" type="pres">
      <dgm:prSet presAssocID="{6CB8C590-5E77-4172-B854-B9766124CFA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27DCED4D-26E2-4D0C-A4DC-3F3AB1CB2479}" type="pres">
      <dgm:prSet presAssocID="{6CB8C590-5E77-4172-B854-B9766124CFA1}" presName="level2hierChild" presStyleCnt="0"/>
      <dgm:spPr/>
      <dgm:t>
        <a:bodyPr/>
        <a:lstStyle/>
        <a:p>
          <a:endParaRPr lang="es-PE"/>
        </a:p>
      </dgm:t>
    </dgm:pt>
    <dgm:pt modelId="{4FFB2EF4-4360-4F39-8C30-3C0B5A895AB8}" type="pres">
      <dgm:prSet presAssocID="{0D5FFE5D-CD4A-4995-B24E-65F80DA162F8}" presName="conn2-1" presStyleLbl="parChTrans1D2" presStyleIdx="0" presStyleCnt="2"/>
      <dgm:spPr/>
      <dgm:t>
        <a:bodyPr/>
        <a:lstStyle/>
        <a:p>
          <a:endParaRPr lang="es-PE"/>
        </a:p>
      </dgm:t>
    </dgm:pt>
    <dgm:pt modelId="{57849772-E2E3-408A-B51C-BC500115DEDA}" type="pres">
      <dgm:prSet presAssocID="{0D5FFE5D-CD4A-4995-B24E-65F80DA162F8}" presName="connTx" presStyleLbl="parChTrans1D2" presStyleIdx="0" presStyleCnt="2"/>
      <dgm:spPr/>
      <dgm:t>
        <a:bodyPr/>
        <a:lstStyle/>
        <a:p>
          <a:endParaRPr lang="es-PE"/>
        </a:p>
      </dgm:t>
    </dgm:pt>
    <dgm:pt modelId="{7882FC96-4BF6-44B9-B417-0B5D4C3202BF}" type="pres">
      <dgm:prSet presAssocID="{051392B2-2D87-4FB6-AAE1-EA0AA03FC7A4}" presName="root2" presStyleCnt="0"/>
      <dgm:spPr/>
      <dgm:t>
        <a:bodyPr/>
        <a:lstStyle/>
        <a:p>
          <a:endParaRPr lang="es-PE"/>
        </a:p>
      </dgm:t>
    </dgm:pt>
    <dgm:pt modelId="{F737C2B1-6FD0-414E-9D64-4E27A04E4012}" type="pres">
      <dgm:prSet presAssocID="{051392B2-2D87-4FB6-AAE1-EA0AA03FC7A4}" presName="LevelTwoTextNode" presStyleLbl="node2" presStyleIdx="0" presStyleCnt="2" custScaleX="109407" custScaleY="14406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700409A-34BD-4ABF-8B59-1251AB6BCE62}" type="pres">
      <dgm:prSet presAssocID="{051392B2-2D87-4FB6-AAE1-EA0AA03FC7A4}" presName="level3hierChild" presStyleCnt="0"/>
      <dgm:spPr/>
      <dgm:t>
        <a:bodyPr/>
        <a:lstStyle/>
        <a:p>
          <a:endParaRPr lang="es-PE"/>
        </a:p>
      </dgm:t>
    </dgm:pt>
    <dgm:pt modelId="{96DF0A91-578A-47FE-A4F5-B2D0A785A959}" type="pres">
      <dgm:prSet presAssocID="{FAFF7402-A799-45B0-861F-CD822A6DEF3A}" presName="conn2-1" presStyleLbl="parChTrans1D3" presStyleIdx="0" presStyleCnt="3"/>
      <dgm:spPr/>
      <dgm:t>
        <a:bodyPr/>
        <a:lstStyle/>
        <a:p>
          <a:endParaRPr lang="es-PE"/>
        </a:p>
      </dgm:t>
    </dgm:pt>
    <dgm:pt modelId="{A2BAF39C-A7C1-49A9-A9D1-230D32A88ADA}" type="pres">
      <dgm:prSet presAssocID="{FAFF7402-A799-45B0-861F-CD822A6DEF3A}" presName="connTx" presStyleLbl="parChTrans1D3" presStyleIdx="0" presStyleCnt="3"/>
      <dgm:spPr/>
      <dgm:t>
        <a:bodyPr/>
        <a:lstStyle/>
        <a:p>
          <a:endParaRPr lang="es-PE"/>
        </a:p>
      </dgm:t>
    </dgm:pt>
    <dgm:pt modelId="{D1C5BD73-37FB-4D99-A515-4C0F2EC9A59A}" type="pres">
      <dgm:prSet presAssocID="{DC8AD368-1B14-4507-B242-40D28E69571F}" presName="root2" presStyleCnt="0"/>
      <dgm:spPr/>
      <dgm:t>
        <a:bodyPr/>
        <a:lstStyle/>
        <a:p>
          <a:endParaRPr lang="es-PE"/>
        </a:p>
      </dgm:t>
    </dgm:pt>
    <dgm:pt modelId="{137454A2-0C9E-48DF-90E5-3FEC6EFD9751}" type="pres">
      <dgm:prSet presAssocID="{DC8AD368-1B14-4507-B242-40D28E69571F}" presName="LevelTwoTextNode" presStyleLbl="node3" presStyleIdx="0" presStyleCnt="3" custScaleY="118567" custLinFactNeighborX="-1526" custLinFactNeighborY="7838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66E8751-F172-4505-95AB-304C03ABA00C}" type="pres">
      <dgm:prSet presAssocID="{DC8AD368-1B14-4507-B242-40D28E69571F}" presName="level3hierChild" presStyleCnt="0"/>
      <dgm:spPr/>
      <dgm:t>
        <a:bodyPr/>
        <a:lstStyle/>
        <a:p>
          <a:endParaRPr lang="es-PE"/>
        </a:p>
      </dgm:t>
    </dgm:pt>
    <dgm:pt modelId="{EA081FBD-B694-47E4-A6FD-B83C9903E15F}" type="pres">
      <dgm:prSet presAssocID="{80D7CE87-09C5-4D90-9045-CE9E0C23CE5F}" presName="conn2-1" presStyleLbl="parChTrans1D3" presStyleIdx="1" presStyleCnt="3"/>
      <dgm:spPr/>
      <dgm:t>
        <a:bodyPr/>
        <a:lstStyle/>
        <a:p>
          <a:endParaRPr lang="es-PE"/>
        </a:p>
      </dgm:t>
    </dgm:pt>
    <dgm:pt modelId="{0BDDFEC3-A363-405F-B082-8E8EAD6AF77B}" type="pres">
      <dgm:prSet presAssocID="{80D7CE87-09C5-4D90-9045-CE9E0C23CE5F}" presName="connTx" presStyleLbl="parChTrans1D3" presStyleIdx="1" presStyleCnt="3"/>
      <dgm:spPr/>
      <dgm:t>
        <a:bodyPr/>
        <a:lstStyle/>
        <a:p>
          <a:endParaRPr lang="es-PE"/>
        </a:p>
      </dgm:t>
    </dgm:pt>
    <dgm:pt modelId="{4B90498B-260B-43F1-91C4-9AD88D4A6EB9}" type="pres">
      <dgm:prSet presAssocID="{0E7DFE5E-0661-4166-BA68-25E63AF248C5}" presName="root2" presStyleCnt="0"/>
      <dgm:spPr/>
      <dgm:t>
        <a:bodyPr/>
        <a:lstStyle/>
        <a:p>
          <a:endParaRPr lang="es-PE"/>
        </a:p>
      </dgm:t>
    </dgm:pt>
    <dgm:pt modelId="{75967466-A168-4A50-B9D9-4A8CCFD9EE1A}" type="pres">
      <dgm:prSet presAssocID="{0E7DFE5E-0661-4166-BA68-25E63AF248C5}" presName="LevelTwoTextNode" presStyleLbl="node3" presStyleIdx="1" presStyleCnt="3" custLinFactNeighborX="-488" custLinFactNeighborY="156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51E797B-EB18-4F4A-8519-5B66E74027BF}" type="pres">
      <dgm:prSet presAssocID="{0E7DFE5E-0661-4166-BA68-25E63AF248C5}" presName="level3hierChild" presStyleCnt="0"/>
      <dgm:spPr/>
      <dgm:t>
        <a:bodyPr/>
        <a:lstStyle/>
        <a:p>
          <a:endParaRPr lang="es-PE"/>
        </a:p>
      </dgm:t>
    </dgm:pt>
    <dgm:pt modelId="{B47C7BB0-DF8D-4B88-90FE-DFA800448A34}" type="pres">
      <dgm:prSet presAssocID="{21A7F9F8-D76F-40D0-81B9-522A8A4478AB}" presName="conn2-1" presStyleLbl="parChTrans1D2" presStyleIdx="1" presStyleCnt="2"/>
      <dgm:spPr/>
      <dgm:t>
        <a:bodyPr/>
        <a:lstStyle/>
        <a:p>
          <a:endParaRPr lang="es-PE"/>
        </a:p>
      </dgm:t>
    </dgm:pt>
    <dgm:pt modelId="{BD391073-2E51-4896-B189-EFECB69C1FE4}" type="pres">
      <dgm:prSet presAssocID="{21A7F9F8-D76F-40D0-81B9-522A8A4478AB}" presName="connTx" presStyleLbl="parChTrans1D2" presStyleIdx="1" presStyleCnt="2"/>
      <dgm:spPr/>
      <dgm:t>
        <a:bodyPr/>
        <a:lstStyle/>
        <a:p>
          <a:endParaRPr lang="es-PE"/>
        </a:p>
      </dgm:t>
    </dgm:pt>
    <dgm:pt modelId="{03FDBD57-E55F-49B6-8D4C-17EC363E7242}" type="pres">
      <dgm:prSet presAssocID="{D374F90E-0D1E-4AA0-BA76-C10DBD53B6A1}" presName="root2" presStyleCnt="0"/>
      <dgm:spPr/>
      <dgm:t>
        <a:bodyPr/>
        <a:lstStyle/>
        <a:p>
          <a:endParaRPr lang="es-PE"/>
        </a:p>
      </dgm:t>
    </dgm:pt>
    <dgm:pt modelId="{1F55B994-7260-4576-9CA4-58DE3DD582F2}" type="pres">
      <dgm:prSet presAssocID="{D374F90E-0D1E-4AA0-BA76-C10DBD53B6A1}" presName="LevelTwoTextNode" presStyleLbl="node2" presStyleIdx="1" presStyleCnt="2" custScaleX="110877" custScaleY="188784" custLinFactNeighborX="868" custLinFactNeighborY="30658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68AEB93-093D-43AD-B5B4-AAA9785E3E68}" type="pres">
      <dgm:prSet presAssocID="{D374F90E-0D1E-4AA0-BA76-C10DBD53B6A1}" presName="level3hierChild" presStyleCnt="0"/>
      <dgm:spPr/>
      <dgm:t>
        <a:bodyPr/>
        <a:lstStyle/>
        <a:p>
          <a:endParaRPr lang="es-PE"/>
        </a:p>
      </dgm:t>
    </dgm:pt>
    <dgm:pt modelId="{86C02BE3-19FE-4D6A-A52D-58B5A64B1B9B}" type="pres">
      <dgm:prSet presAssocID="{65D3434E-8D45-4E65-883C-552230C0C08E}" presName="conn2-1" presStyleLbl="parChTrans1D3" presStyleIdx="2" presStyleCnt="3"/>
      <dgm:spPr/>
      <dgm:t>
        <a:bodyPr/>
        <a:lstStyle/>
        <a:p>
          <a:endParaRPr lang="es-PE"/>
        </a:p>
      </dgm:t>
    </dgm:pt>
    <dgm:pt modelId="{10864A93-7CEC-43CE-A029-F4813B639C6C}" type="pres">
      <dgm:prSet presAssocID="{65D3434E-8D45-4E65-883C-552230C0C08E}" presName="connTx" presStyleLbl="parChTrans1D3" presStyleIdx="2" presStyleCnt="3"/>
      <dgm:spPr/>
      <dgm:t>
        <a:bodyPr/>
        <a:lstStyle/>
        <a:p>
          <a:endParaRPr lang="es-PE"/>
        </a:p>
      </dgm:t>
    </dgm:pt>
    <dgm:pt modelId="{CBD6BDA2-5ED6-41F3-A42D-4CA5F7F71BE9}" type="pres">
      <dgm:prSet presAssocID="{F676788E-4192-45D3-A5E1-77F81DB6A82E}" presName="root2" presStyleCnt="0"/>
      <dgm:spPr/>
      <dgm:t>
        <a:bodyPr/>
        <a:lstStyle/>
        <a:p>
          <a:endParaRPr lang="es-PE"/>
        </a:p>
      </dgm:t>
    </dgm:pt>
    <dgm:pt modelId="{20408ED1-4810-4201-B93A-E5F470A4380D}" type="pres">
      <dgm:prSet presAssocID="{F676788E-4192-45D3-A5E1-77F81DB6A82E}" presName="LevelTwoTextNode" presStyleLbl="node3" presStyleIdx="2" presStyleCnt="3" custScaleY="131950" custLinFactNeighborX="-2309" custLinFactNeighborY="2679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7349308-CBCB-4497-976B-3994876B2CF0}" type="pres">
      <dgm:prSet presAssocID="{F676788E-4192-45D3-A5E1-77F81DB6A82E}" presName="level3hierChild" presStyleCnt="0"/>
      <dgm:spPr/>
      <dgm:t>
        <a:bodyPr/>
        <a:lstStyle/>
        <a:p>
          <a:endParaRPr lang="es-PE"/>
        </a:p>
      </dgm:t>
    </dgm:pt>
  </dgm:ptLst>
  <dgm:cxnLst>
    <dgm:cxn modelId="{FD31B6D9-EBA6-4506-8B96-CE9986DA41F1}" type="presOf" srcId="{FAFF7402-A799-45B0-861F-CD822A6DEF3A}" destId="{96DF0A91-578A-47FE-A4F5-B2D0A785A959}" srcOrd="0" destOrd="0" presId="urn:microsoft.com/office/officeart/2008/layout/HorizontalMultiLevelHierarchy"/>
    <dgm:cxn modelId="{A77B3139-52E9-420D-9DAE-2E0BE8D485E1}" type="presOf" srcId="{80D7CE87-09C5-4D90-9045-CE9E0C23CE5F}" destId="{0BDDFEC3-A363-405F-B082-8E8EAD6AF77B}" srcOrd="1" destOrd="0" presId="urn:microsoft.com/office/officeart/2008/layout/HorizontalMultiLevelHierarchy"/>
    <dgm:cxn modelId="{CD5DE857-16B5-4063-B365-C241631FB37F}" type="presOf" srcId="{6CB8C590-5E77-4172-B854-B9766124CFA1}" destId="{65C6FAFF-EE86-4694-B06E-DB2C8C0B6D38}" srcOrd="0" destOrd="0" presId="urn:microsoft.com/office/officeart/2008/layout/HorizontalMultiLevelHierarchy"/>
    <dgm:cxn modelId="{31EBB2F2-5D3A-4083-BFDB-A144FA39DE6C}" type="presOf" srcId="{DC8AD368-1B14-4507-B242-40D28E69571F}" destId="{137454A2-0C9E-48DF-90E5-3FEC6EFD9751}" srcOrd="0" destOrd="0" presId="urn:microsoft.com/office/officeart/2008/layout/HorizontalMultiLevelHierarchy"/>
    <dgm:cxn modelId="{906557FE-73E1-44A4-AD9C-890697928CF6}" type="presOf" srcId="{F676788E-4192-45D3-A5E1-77F81DB6A82E}" destId="{20408ED1-4810-4201-B93A-E5F470A4380D}" srcOrd="0" destOrd="0" presId="urn:microsoft.com/office/officeart/2008/layout/HorizontalMultiLevelHierarchy"/>
    <dgm:cxn modelId="{FA91F758-0DE9-43D6-9E57-E78B8BDA09F9}" type="presOf" srcId="{FAFF7402-A799-45B0-861F-CD822A6DEF3A}" destId="{A2BAF39C-A7C1-49A9-A9D1-230D32A88ADA}" srcOrd="1" destOrd="0" presId="urn:microsoft.com/office/officeart/2008/layout/HorizontalMultiLevelHierarchy"/>
    <dgm:cxn modelId="{41CA1A3C-E9F2-46D8-BAB1-DA8D4E3C5BB6}" type="presOf" srcId="{65D3434E-8D45-4E65-883C-552230C0C08E}" destId="{10864A93-7CEC-43CE-A029-F4813B639C6C}" srcOrd="1" destOrd="0" presId="urn:microsoft.com/office/officeart/2008/layout/HorizontalMultiLevelHierarchy"/>
    <dgm:cxn modelId="{40873819-5018-4111-A905-5A0D21F0A3F3}" type="presOf" srcId="{0D5FFE5D-CD4A-4995-B24E-65F80DA162F8}" destId="{57849772-E2E3-408A-B51C-BC500115DEDA}" srcOrd="1" destOrd="0" presId="urn:microsoft.com/office/officeart/2008/layout/HorizontalMultiLevelHierarchy"/>
    <dgm:cxn modelId="{A51054D1-A1D2-40D1-8224-524D483FAE7A}" type="presOf" srcId="{21A7F9F8-D76F-40D0-81B9-522A8A4478AB}" destId="{BD391073-2E51-4896-B189-EFECB69C1FE4}" srcOrd="1" destOrd="0" presId="urn:microsoft.com/office/officeart/2008/layout/HorizontalMultiLevelHierarchy"/>
    <dgm:cxn modelId="{AB838D30-A93C-48A5-B29B-7A37EADE66DC}" type="presOf" srcId="{80D7CE87-09C5-4D90-9045-CE9E0C23CE5F}" destId="{EA081FBD-B694-47E4-A6FD-B83C9903E15F}" srcOrd="0" destOrd="0" presId="urn:microsoft.com/office/officeart/2008/layout/HorizontalMultiLevelHierarchy"/>
    <dgm:cxn modelId="{42E580E7-6776-4A07-B315-4A5D2B584FFA}" type="presOf" srcId="{0D5FFE5D-CD4A-4995-B24E-65F80DA162F8}" destId="{4FFB2EF4-4360-4F39-8C30-3C0B5A895AB8}" srcOrd="0" destOrd="0" presId="urn:microsoft.com/office/officeart/2008/layout/HorizontalMultiLevelHierarchy"/>
    <dgm:cxn modelId="{BDF9329C-5727-4C89-9A24-2FC2DC23A22A}" type="presOf" srcId="{0E7DFE5E-0661-4166-BA68-25E63AF248C5}" destId="{75967466-A168-4A50-B9D9-4A8CCFD9EE1A}" srcOrd="0" destOrd="0" presId="urn:microsoft.com/office/officeart/2008/layout/HorizontalMultiLevelHierarchy"/>
    <dgm:cxn modelId="{C559E6F5-D5D3-4D80-838B-7B9EE2E6153C}" srcId="{6CB8C590-5E77-4172-B854-B9766124CFA1}" destId="{051392B2-2D87-4FB6-AAE1-EA0AA03FC7A4}" srcOrd="0" destOrd="0" parTransId="{0D5FFE5D-CD4A-4995-B24E-65F80DA162F8}" sibTransId="{EB632937-D2A4-4F2C-8C40-2DC086E908BD}"/>
    <dgm:cxn modelId="{49C18E78-02C9-4F59-9F86-885F0808F7CF}" type="presOf" srcId="{21A7F9F8-D76F-40D0-81B9-522A8A4478AB}" destId="{B47C7BB0-DF8D-4B88-90FE-DFA800448A34}" srcOrd="0" destOrd="0" presId="urn:microsoft.com/office/officeart/2008/layout/HorizontalMultiLevelHierarchy"/>
    <dgm:cxn modelId="{73CFCCEB-948E-45AE-B067-7086D1299EBD}" type="presOf" srcId="{218C1A76-1597-4305-B4C6-83DBA3741FB0}" destId="{227133AE-3747-47A2-93FE-BDDEBB66FA75}" srcOrd="0" destOrd="0" presId="urn:microsoft.com/office/officeart/2008/layout/HorizontalMultiLevelHierarchy"/>
    <dgm:cxn modelId="{EDE89F41-B6A5-4650-84E5-53EA913AE0D9}" srcId="{051392B2-2D87-4FB6-AAE1-EA0AA03FC7A4}" destId="{DC8AD368-1B14-4507-B242-40D28E69571F}" srcOrd="0" destOrd="0" parTransId="{FAFF7402-A799-45B0-861F-CD822A6DEF3A}" sibTransId="{D76F879C-C67C-4E16-8D59-6CD6CFEE75CD}"/>
    <dgm:cxn modelId="{0C466035-29FD-4359-AF27-1A71BDC9D9D0}" srcId="{D374F90E-0D1E-4AA0-BA76-C10DBD53B6A1}" destId="{F676788E-4192-45D3-A5E1-77F81DB6A82E}" srcOrd="0" destOrd="0" parTransId="{65D3434E-8D45-4E65-883C-552230C0C08E}" sibTransId="{51C722FE-7EF6-4EF3-B3B8-33419C55D2AC}"/>
    <dgm:cxn modelId="{1D50DE97-9BB8-462A-B932-4E5FA6A2879A}" type="presOf" srcId="{65D3434E-8D45-4E65-883C-552230C0C08E}" destId="{86C02BE3-19FE-4D6A-A52D-58B5A64B1B9B}" srcOrd="0" destOrd="0" presId="urn:microsoft.com/office/officeart/2008/layout/HorizontalMultiLevelHierarchy"/>
    <dgm:cxn modelId="{C08919CF-0CEE-4F62-A7F2-984A0F9E3834}" srcId="{6CB8C590-5E77-4172-B854-B9766124CFA1}" destId="{D374F90E-0D1E-4AA0-BA76-C10DBD53B6A1}" srcOrd="1" destOrd="0" parTransId="{21A7F9F8-D76F-40D0-81B9-522A8A4478AB}" sibTransId="{C9D8141E-5B2B-47B1-9934-9D870A3E6F30}"/>
    <dgm:cxn modelId="{9EA2D5CD-5DE1-439B-BE59-FE0E7F95C2B9}" type="presOf" srcId="{D374F90E-0D1E-4AA0-BA76-C10DBD53B6A1}" destId="{1F55B994-7260-4576-9CA4-58DE3DD582F2}" srcOrd="0" destOrd="0" presId="urn:microsoft.com/office/officeart/2008/layout/HorizontalMultiLevelHierarchy"/>
    <dgm:cxn modelId="{DB8D1AA3-256D-4989-8259-9A6C2DDA115B}" srcId="{218C1A76-1597-4305-B4C6-83DBA3741FB0}" destId="{6CB8C590-5E77-4172-B854-B9766124CFA1}" srcOrd="0" destOrd="0" parTransId="{AE77A14E-BCCE-45E2-BE9F-73D5439899D4}" sibTransId="{B07D29C4-B4C1-441E-AF43-6A8A017EA440}"/>
    <dgm:cxn modelId="{EA2F2491-CCE6-49B6-8B46-A8C7567DB6D6}" srcId="{051392B2-2D87-4FB6-AAE1-EA0AA03FC7A4}" destId="{0E7DFE5E-0661-4166-BA68-25E63AF248C5}" srcOrd="1" destOrd="0" parTransId="{80D7CE87-09C5-4D90-9045-CE9E0C23CE5F}" sibTransId="{7B86D0D7-5606-4FA9-9A65-D3400F7D45C4}"/>
    <dgm:cxn modelId="{3B2F4FD2-D958-4B7D-95AE-432786E2D136}" type="presOf" srcId="{051392B2-2D87-4FB6-AAE1-EA0AA03FC7A4}" destId="{F737C2B1-6FD0-414E-9D64-4E27A04E4012}" srcOrd="0" destOrd="0" presId="urn:microsoft.com/office/officeart/2008/layout/HorizontalMultiLevelHierarchy"/>
    <dgm:cxn modelId="{98C7A2A7-F053-4559-9EBB-7E83005771BA}" type="presParOf" srcId="{227133AE-3747-47A2-93FE-BDDEBB66FA75}" destId="{0DEA3089-0250-4343-9792-EBD559AD3584}" srcOrd="0" destOrd="0" presId="urn:microsoft.com/office/officeart/2008/layout/HorizontalMultiLevelHierarchy"/>
    <dgm:cxn modelId="{9089C965-323F-462C-AE76-895D1387EA15}" type="presParOf" srcId="{0DEA3089-0250-4343-9792-EBD559AD3584}" destId="{65C6FAFF-EE86-4694-B06E-DB2C8C0B6D38}" srcOrd="0" destOrd="0" presId="urn:microsoft.com/office/officeart/2008/layout/HorizontalMultiLevelHierarchy"/>
    <dgm:cxn modelId="{B8512394-6837-415F-8626-34501046E459}" type="presParOf" srcId="{0DEA3089-0250-4343-9792-EBD559AD3584}" destId="{27DCED4D-26E2-4D0C-A4DC-3F3AB1CB2479}" srcOrd="1" destOrd="0" presId="urn:microsoft.com/office/officeart/2008/layout/HorizontalMultiLevelHierarchy"/>
    <dgm:cxn modelId="{CBDE5BB7-CE26-480A-AAE5-6E26C0BF6938}" type="presParOf" srcId="{27DCED4D-26E2-4D0C-A4DC-3F3AB1CB2479}" destId="{4FFB2EF4-4360-4F39-8C30-3C0B5A895AB8}" srcOrd="0" destOrd="0" presId="urn:microsoft.com/office/officeart/2008/layout/HorizontalMultiLevelHierarchy"/>
    <dgm:cxn modelId="{1D587CD4-44E5-41C4-AA54-96CCB9EE89B1}" type="presParOf" srcId="{4FFB2EF4-4360-4F39-8C30-3C0B5A895AB8}" destId="{57849772-E2E3-408A-B51C-BC500115DEDA}" srcOrd="0" destOrd="0" presId="urn:microsoft.com/office/officeart/2008/layout/HorizontalMultiLevelHierarchy"/>
    <dgm:cxn modelId="{F37DED1D-CE08-4C3B-8C21-3FD23BE5049E}" type="presParOf" srcId="{27DCED4D-26E2-4D0C-A4DC-3F3AB1CB2479}" destId="{7882FC96-4BF6-44B9-B417-0B5D4C3202BF}" srcOrd="1" destOrd="0" presId="urn:microsoft.com/office/officeart/2008/layout/HorizontalMultiLevelHierarchy"/>
    <dgm:cxn modelId="{FB8FC6E3-B825-43C0-AB03-1674873D51BC}" type="presParOf" srcId="{7882FC96-4BF6-44B9-B417-0B5D4C3202BF}" destId="{F737C2B1-6FD0-414E-9D64-4E27A04E4012}" srcOrd="0" destOrd="0" presId="urn:microsoft.com/office/officeart/2008/layout/HorizontalMultiLevelHierarchy"/>
    <dgm:cxn modelId="{0ABC8356-A274-47DC-863C-C204182D501F}" type="presParOf" srcId="{7882FC96-4BF6-44B9-B417-0B5D4C3202BF}" destId="{1700409A-34BD-4ABF-8B59-1251AB6BCE62}" srcOrd="1" destOrd="0" presId="urn:microsoft.com/office/officeart/2008/layout/HorizontalMultiLevelHierarchy"/>
    <dgm:cxn modelId="{17E9BAF0-9FC6-4F13-924D-2C2C2D791C86}" type="presParOf" srcId="{1700409A-34BD-4ABF-8B59-1251AB6BCE62}" destId="{96DF0A91-578A-47FE-A4F5-B2D0A785A959}" srcOrd="0" destOrd="0" presId="urn:microsoft.com/office/officeart/2008/layout/HorizontalMultiLevelHierarchy"/>
    <dgm:cxn modelId="{2B802389-DBDD-4402-B3B6-29E6771E7E30}" type="presParOf" srcId="{96DF0A91-578A-47FE-A4F5-B2D0A785A959}" destId="{A2BAF39C-A7C1-49A9-A9D1-230D32A88ADA}" srcOrd="0" destOrd="0" presId="urn:microsoft.com/office/officeart/2008/layout/HorizontalMultiLevelHierarchy"/>
    <dgm:cxn modelId="{F5E9ED82-DDEA-4722-99E4-7B10D3EBB0F8}" type="presParOf" srcId="{1700409A-34BD-4ABF-8B59-1251AB6BCE62}" destId="{D1C5BD73-37FB-4D99-A515-4C0F2EC9A59A}" srcOrd="1" destOrd="0" presId="urn:microsoft.com/office/officeart/2008/layout/HorizontalMultiLevelHierarchy"/>
    <dgm:cxn modelId="{700C75EF-DA32-4C73-AB14-CD031B1C12DE}" type="presParOf" srcId="{D1C5BD73-37FB-4D99-A515-4C0F2EC9A59A}" destId="{137454A2-0C9E-48DF-90E5-3FEC6EFD9751}" srcOrd="0" destOrd="0" presId="urn:microsoft.com/office/officeart/2008/layout/HorizontalMultiLevelHierarchy"/>
    <dgm:cxn modelId="{A50E9C47-674D-42A3-90F0-0B02B37A122D}" type="presParOf" srcId="{D1C5BD73-37FB-4D99-A515-4C0F2EC9A59A}" destId="{E66E8751-F172-4505-95AB-304C03ABA00C}" srcOrd="1" destOrd="0" presId="urn:microsoft.com/office/officeart/2008/layout/HorizontalMultiLevelHierarchy"/>
    <dgm:cxn modelId="{C2334C6E-16B4-4A2C-A2F7-942D4ECD026B}" type="presParOf" srcId="{1700409A-34BD-4ABF-8B59-1251AB6BCE62}" destId="{EA081FBD-B694-47E4-A6FD-B83C9903E15F}" srcOrd="2" destOrd="0" presId="urn:microsoft.com/office/officeart/2008/layout/HorizontalMultiLevelHierarchy"/>
    <dgm:cxn modelId="{5C92A090-DBCD-47B1-8456-350834F64F18}" type="presParOf" srcId="{EA081FBD-B694-47E4-A6FD-B83C9903E15F}" destId="{0BDDFEC3-A363-405F-B082-8E8EAD6AF77B}" srcOrd="0" destOrd="0" presId="urn:microsoft.com/office/officeart/2008/layout/HorizontalMultiLevelHierarchy"/>
    <dgm:cxn modelId="{F321002A-8FE3-429A-B262-F2CDFD58084D}" type="presParOf" srcId="{1700409A-34BD-4ABF-8B59-1251AB6BCE62}" destId="{4B90498B-260B-43F1-91C4-9AD88D4A6EB9}" srcOrd="3" destOrd="0" presId="urn:microsoft.com/office/officeart/2008/layout/HorizontalMultiLevelHierarchy"/>
    <dgm:cxn modelId="{C9984C76-0621-4409-A86F-0916FDED22C2}" type="presParOf" srcId="{4B90498B-260B-43F1-91C4-9AD88D4A6EB9}" destId="{75967466-A168-4A50-B9D9-4A8CCFD9EE1A}" srcOrd="0" destOrd="0" presId="urn:microsoft.com/office/officeart/2008/layout/HorizontalMultiLevelHierarchy"/>
    <dgm:cxn modelId="{AA06D5BF-056B-485E-9658-B37386F02A41}" type="presParOf" srcId="{4B90498B-260B-43F1-91C4-9AD88D4A6EB9}" destId="{151E797B-EB18-4F4A-8519-5B66E74027BF}" srcOrd="1" destOrd="0" presId="urn:microsoft.com/office/officeart/2008/layout/HorizontalMultiLevelHierarchy"/>
    <dgm:cxn modelId="{D5E6389A-E2A3-4ECA-AA74-D8027FA5D49B}" type="presParOf" srcId="{27DCED4D-26E2-4D0C-A4DC-3F3AB1CB2479}" destId="{B47C7BB0-DF8D-4B88-90FE-DFA800448A34}" srcOrd="2" destOrd="0" presId="urn:microsoft.com/office/officeart/2008/layout/HorizontalMultiLevelHierarchy"/>
    <dgm:cxn modelId="{38A4AA56-743B-483C-90B1-4B7B8820B1F8}" type="presParOf" srcId="{B47C7BB0-DF8D-4B88-90FE-DFA800448A34}" destId="{BD391073-2E51-4896-B189-EFECB69C1FE4}" srcOrd="0" destOrd="0" presId="urn:microsoft.com/office/officeart/2008/layout/HorizontalMultiLevelHierarchy"/>
    <dgm:cxn modelId="{D6F639FF-99F6-4554-A680-DFFD86ACE035}" type="presParOf" srcId="{27DCED4D-26E2-4D0C-A4DC-3F3AB1CB2479}" destId="{03FDBD57-E55F-49B6-8D4C-17EC363E7242}" srcOrd="3" destOrd="0" presId="urn:microsoft.com/office/officeart/2008/layout/HorizontalMultiLevelHierarchy"/>
    <dgm:cxn modelId="{59479C5F-47C6-46B3-B773-2F0E2AD9CD19}" type="presParOf" srcId="{03FDBD57-E55F-49B6-8D4C-17EC363E7242}" destId="{1F55B994-7260-4576-9CA4-58DE3DD582F2}" srcOrd="0" destOrd="0" presId="urn:microsoft.com/office/officeart/2008/layout/HorizontalMultiLevelHierarchy"/>
    <dgm:cxn modelId="{949126B2-2897-4765-B006-F41B5D25CA36}" type="presParOf" srcId="{03FDBD57-E55F-49B6-8D4C-17EC363E7242}" destId="{D68AEB93-093D-43AD-B5B4-AAA9785E3E68}" srcOrd="1" destOrd="0" presId="urn:microsoft.com/office/officeart/2008/layout/HorizontalMultiLevelHierarchy"/>
    <dgm:cxn modelId="{A712F164-6664-4596-A597-017374C38EDF}" type="presParOf" srcId="{D68AEB93-093D-43AD-B5B4-AAA9785E3E68}" destId="{86C02BE3-19FE-4D6A-A52D-58B5A64B1B9B}" srcOrd="0" destOrd="0" presId="urn:microsoft.com/office/officeart/2008/layout/HorizontalMultiLevelHierarchy"/>
    <dgm:cxn modelId="{A373FA20-4654-4E82-8C12-5515F8B730E8}" type="presParOf" srcId="{86C02BE3-19FE-4D6A-A52D-58B5A64B1B9B}" destId="{10864A93-7CEC-43CE-A029-F4813B639C6C}" srcOrd="0" destOrd="0" presId="urn:microsoft.com/office/officeart/2008/layout/HorizontalMultiLevelHierarchy"/>
    <dgm:cxn modelId="{D11A4117-3BD7-426D-986C-AD4645F3BCC3}" type="presParOf" srcId="{D68AEB93-093D-43AD-B5B4-AAA9785E3E68}" destId="{CBD6BDA2-5ED6-41F3-A42D-4CA5F7F71BE9}" srcOrd="1" destOrd="0" presId="urn:microsoft.com/office/officeart/2008/layout/HorizontalMultiLevelHierarchy"/>
    <dgm:cxn modelId="{075544C4-FB4D-4EEB-8EBA-FF00817F22DB}" type="presParOf" srcId="{CBD6BDA2-5ED6-41F3-A42D-4CA5F7F71BE9}" destId="{20408ED1-4810-4201-B93A-E5F470A4380D}" srcOrd="0" destOrd="0" presId="urn:microsoft.com/office/officeart/2008/layout/HorizontalMultiLevelHierarchy"/>
    <dgm:cxn modelId="{E38F3CA5-F781-4453-93A2-E998094DC118}" type="presParOf" srcId="{CBD6BDA2-5ED6-41F3-A42D-4CA5F7F71BE9}" destId="{B7349308-CBCB-4497-976B-3994876B2C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0.33637</cdr:x>
      <cdr:y>0.7434</cdr:y>
    </cdr:from>
    <cdr:to>
      <cdr:x>0.37891</cdr:x>
      <cdr:y>0.87615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847231" y="4032448"/>
          <a:ext cx="360082" cy="7200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r>
            <a:rPr lang="es-PE" sz="1300" b="1" dirty="0" smtClean="0"/>
            <a:t>Nacional</a:t>
          </a:r>
          <a:endParaRPr lang="es-PE" sz="13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0.55521</cdr:x>
      <cdr:y>0.77027</cdr:y>
    </cdr:from>
    <cdr:to>
      <cdr:x>0.59639</cdr:x>
      <cdr:y>0.89189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853806" y="4104456"/>
          <a:ext cx="360010" cy="6480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PE" sz="1200" b="1" dirty="0" smtClean="0"/>
            <a:t>Nacional</a:t>
          </a:r>
          <a:endParaRPr lang="es-PE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0.47476</cdr:x>
      <cdr:y>0.78881</cdr:y>
    </cdr:from>
    <cdr:to>
      <cdr:x>0.51594</cdr:x>
      <cdr:y>0.9156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150484" y="4032225"/>
          <a:ext cx="360011" cy="64806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PE" sz="1200" b="1" dirty="0" smtClean="0"/>
            <a:t>Nacional</a:t>
          </a:r>
          <a:endParaRPr lang="es-PE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951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0697" y="1"/>
            <a:ext cx="293951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7FE94-213B-4A8A-BF4C-C7AD56030FB3}" type="datetimeFigureOut">
              <a:rPr lang="es-PE" smtClean="0"/>
              <a:pPr/>
              <a:t>05/03/2014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3951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0697" y="9420624"/>
            <a:ext cx="293951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31BD-8620-4875-B317-99BB3F371DD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8235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04C93-2192-47BE-B868-D194FF0CE974}" type="datetimeFigureOut">
              <a:rPr lang="es-MX" smtClean="0"/>
              <a:pPr/>
              <a:t>05/03/2014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8180" y="4711384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2A189-EC9A-4427-A485-4BF683E6FF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6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AB-1939-4536-A0DE-7E6C8A48929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25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099DA-43AD-4B01-AD8A-E9852990E4E2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6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2A189-EC9A-4427-A485-4BF683E6FFEC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512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2A189-EC9A-4427-A485-4BF683E6FFEC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86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2A189-EC9A-4427-A485-4BF683E6FFEC}" type="slidenum">
              <a:rPr lang="es-MX" smtClean="0"/>
              <a:pPr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26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87E4-2699-42C2-978E-8725CDA37BC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6C-01C1-402D-8392-AFE399402DF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7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te.bmp"/>
          <p:cNvPicPr>
            <a:picLocks noChangeAspect="1"/>
          </p:cNvPicPr>
          <p:nvPr userDrawn="1"/>
        </p:nvPicPr>
        <p:blipFill>
          <a:blip r:embed="rId2" cstate="print"/>
          <a:srcRect l="32790" b="61926"/>
          <a:stretch>
            <a:fillRect/>
          </a:stretch>
        </p:blipFill>
        <p:spPr>
          <a:xfrm>
            <a:off x="1835696" y="1570392"/>
            <a:ext cx="6015475" cy="2151565"/>
          </a:xfrm>
          <a:prstGeom prst="rect">
            <a:avLst/>
          </a:prstGeom>
        </p:spPr>
      </p:pic>
      <p:sp>
        <p:nvSpPr>
          <p:cNvPr id="12" name="11 Rectángulo"/>
          <p:cNvSpPr/>
          <p:nvPr userDrawn="1"/>
        </p:nvSpPr>
        <p:spPr>
          <a:xfrm>
            <a:off x="-8711" y="4255717"/>
            <a:ext cx="9144000" cy="6343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Rectángulo"/>
          <p:cNvSpPr/>
          <p:nvPr userDrawn="1"/>
        </p:nvSpPr>
        <p:spPr>
          <a:xfrm>
            <a:off x="0" y="4572907"/>
            <a:ext cx="9144000" cy="228509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85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B385-7FD4-7847-82C2-D2EFFC487B21}" type="datetimeFigureOut">
              <a:rPr lang="es-ES_tradnl" smtClean="0"/>
              <a:pPr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Rectángulo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DA2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logote.bmp"/>
          <p:cNvPicPr>
            <a:picLocks noChangeAspect="1"/>
          </p:cNvPicPr>
          <p:nvPr userDrawn="1"/>
        </p:nvPicPr>
        <p:blipFill rotWithShape="1">
          <a:blip r:embed="rId15" cstate="print"/>
          <a:srcRect l="33307" b="61926"/>
          <a:stretch/>
        </p:blipFill>
        <p:spPr>
          <a:xfrm>
            <a:off x="444882" y="188640"/>
            <a:ext cx="1598205" cy="576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2952328" cy="7200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04475" y="5013176"/>
            <a:ext cx="864096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Resultados de la </a:t>
            </a:r>
            <a:r>
              <a:rPr lang="es-PE" sz="2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Evaluación Censal </a:t>
            </a:r>
            <a:r>
              <a:rPr lang="es-PE" sz="2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PE" sz="2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Estudiantes 2013 </a:t>
            </a:r>
          </a:p>
          <a:p>
            <a:pPr algn="ctr"/>
            <a:r>
              <a:rPr lang="es-PE" sz="28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PE" sz="28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ECE 2013)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1484784"/>
            <a:ext cx="9058842" cy="2304256"/>
            <a:chOff x="0" y="1484784"/>
            <a:chExt cx="9058842" cy="2304256"/>
          </a:xfrm>
        </p:grpSpPr>
        <p:sp>
          <p:nvSpPr>
            <p:cNvPr id="3" name="Rectángulo 2"/>
            <p:cNvSpPr/>
            <p:nvPr/>
          </p:nvSpPr>
          <p:spPr>
            <a:xfrm>
              <a:off x="0" y="1484784"/>
              <a:ext cx="9058842" cy="230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9" name="Picture 6" descr="Dibuj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98" b="56924"/>
            <a:stretch>
              <a:fillRect/>
            </a:stretch>
          </p:blipFill>
          <p:spPr bwMode="auto">
            <a:xfrm>
              <a:off x="6684974" y="1818552"/>
              <a:ext cx="1703450" cy="161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10 Imagen" descr="neoLogo edu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336" y="2165549"/>
              <a:ext cx="5486051" cy="117854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899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632328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C. Lectora 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2986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Sexo de estudiantes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539553" y="5509062"/>
            <a:ext cx="6200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dirty="0"/>
              <a:t>* </a:t>
            </a:r>
            <a:r>
              <a:rPr lang="es-MX" sz="1000" dirty="0"/>
              <a:t>Diferencia significativa al 5%</a:t>
            </a:r>
            <a:endParaRPr lang="es-ES" sz="10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96539"/>
              </p:ext>
            </p:extLst>
          </p:nvPr>
        </p:nvGraphicFramePr>
        <p:xfrm>
          <a:off x="647769" y="2276872"/>
          <a:ext cx="7848869" cy="3152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267"/>
                <a:gridCol w="1121267"/>
                <a:gridCol w="1121267"/>
                <a:gridCol w="1121267"/>
                <a:gridCol w="1121267"/>
                <a:gridCol w="1121267"/>
                <a:gridCol w="1121267"/>
              </a:tblGrid>
              <a:tr h="40287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3154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40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56491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1,8*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23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50,2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2,1*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1,9*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546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-3,9*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-4,2*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4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0998" y="293615"/>
            <a:ext cx="782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PE" sz="2600" b="1" dirty="0">
                <a:solidFill>
                  <a:srgbClr val="C00000"/>
                </a:solidFill>
                <a:cs typeface="Arial" panose="020B0604020202020204" pitchFamily="34" charset="0"/>
              </a:rPr>
              <a:t>C. Lectora 2007, 2012 - 2013: Niveles de </a:t>
            </a:r>
            <a:r>
              <a:rPr lang="es-PE" sz="2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Logro</a:t>
            </a:r>
            <a:endParaRPr lang="es-PE" sz="2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defTabSz="457200"/>
            <a:r>
              <a:rPr lang="es-PE" sz="3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Sexo de estudiantes</a:t>
            </a:r>
            <a:endParaRPr lang="es-PE" sz="3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89881" y="6214048"/>
            <a:ext cx="5696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PE" sz="1100" dirty="0">
                <a:solidFill>
                  <a:prstClr val="black"/>
                </a:solidFill>
              </a:rPr>
              <a:t>* </a:t>
            </a:r>
            <a:r>
              <a:rPr lang="es-PE" sz="1000" dirty="0">
                <a:solidFill>
                  <a:prstClr val="black"/>
                </a:solidFill>
              </a:rPr>
              <a:t>Diferencia</a:t>
            </a:r>
            <a:r>
              <a:rPr lang="es-PE" sz="1100" dirty="0">
                <a:solidFill>
                  <a:prstClr val="black"/>
                </a:solidFill>
              </a:rPr>
              <a:t> estadísticamente significativa al 5% del año 2013 con respecto a 2012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5" y="1364054"/>
            <a:ext cx="6664275" cy="48390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7" y="2596824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553590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C. Lectora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</a:t>
            </a:r>
            <a:r>
              <a:rPr lang="es-PE" sz="2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Resultados </a:t>
            </a:r>
            <a:endParaRPr lang="es-PE" sz="2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2456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Tipo de </a:t>
            </a: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g</a:t>
            </a: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estión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50055" y="5625203"/>
            <a:ext cx="62899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100" dirty="0" smtClean="0"/>
              <a:t>* </a:t>
            </a:r>
            <a:r>
              <a:rPr lang="es-MX" sz="1100" dirty="0"/>
              <a:t>Diferencia significativa al 5</a:t>
            </a:r>
            <a:r>
              <a:rPr lang="es-MX" sz="1100" dirty="0" smtClean="0"/>
              <a:t>%</a:t>
            </a:r>
            <a:endParaRPr lang="es-ES" sz="1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35081"/>
              </p:ext>
            </p:extLst>
          </p:nvPr>
        </p:nvGraphicFramePr>
        <p:xfrm>
          <a:off x="539552" y="2257426"/>
          <a:ext cx="7992887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3563"/>
                <a:gridCol w="1131554"/>
                <a:gridCol w="1131554"/>
                <a:gridCol w="1131554"/>
                <a:gridCol w="1131554"/>
                <a:gridCol w="1131554"/>
                <a:gridCol w="1131554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3,5*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-4,1*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51,2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52,5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-4,8*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5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780998" y="293615"/>
            <a:ext cx="782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s-PE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Lectora 2007, 2012 - 2013</a:t>
            </a:r>
            <a:r>
              <a:rPr lang="es-PE" sz="2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Tipo de Gestión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64973" y="6067471"/>
            <a:ext cx="5696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* Diferencia significativa </a:t>
            </a:r>
            <a:r>
              <a:rPr lang="es-PE" sz="1000" dirty="0"/>
              <a:t>al 5</a:t>
            </a:r>
            <a:r>
              <a:rPr lang="es-PE" sz="1000" dirty="0" smtClean="0"/>
              <a:t>% del año 2013 con respecto a 2012</a:t>
            </a:r>
            <a:endParaRPr lang="es-PE" sz="1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9" y="2708920"/>
            <a:ext cx="1243692" cy="16643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96752"/>
            <a:ext cx="6719433" cy="48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632328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C. Lectora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32653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Ubicación geográfica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611561" y="5662949"/>
            <a:ext cx="62899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100" dirty="0" smtClean="0"/>
              <a:t>* </a:t>
            </a:r>
            <a:r>
              <a:rPr lang="es-MX" sz="1100" dirty="0"/>
              <a:t>Diferencia significativa al 5</a:t>
            </a:r>
            <a:r>
              <a:rPr lang="es-MX" sz="1100" dirty="0" smtClean="0"/>
              <a:t>%</a:t>
            </a:r>
            <a:endParaRPr lang="es-ES" sz="11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608487"/>
              </p:ext>
            </p:extLst>
          </p:nvPr>
        </p:nvGraphicFramePr>
        <p:xfrm>
          <a:off x="611561" y="2257426"/>
          <a:ext cx="7920878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554"/>
                <a:gridCol w="1131554"/>
                <a:gridCol w="1131554"/>
                <a:gridCol w="1131554"/>
                <a:gridCol w="1131554"/>
                <a:gridCol w="1131554"/>
                <a:gridCol w="1131554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38,5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1,1*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5,0*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49,2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-2,2*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-8,4*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992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Lectora 2007, 2012 - 2013: Niveles de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Logro</a:t>
            </a:r>
            <a:endParaRPr lang="es-PE" sz="2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Ubicación Geográfica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7254" y="2706308"/>
            <a:ext cx="144016" cy="145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397254" y="3962214"/>
            <a:ext cx="144016" cy="144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97254" y="3429000"/>
            <a:ext cx="144016" cy="144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5"/>
          <p:cNvSpPr txBox="1"/>
          <p:nvPr/>
        </p:nvSpPr>
        <p:spPr>
          <a:xfrm>
            <a:off x="611560" y="2564904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>
                <a:solidFill>
                  <a:schemeClr val="accent3"/>
                </a:solidFill>
              </a:rPr>
              <a:t>Nivel Satisfactorio</a:t>
            </a:r>
            <a:endParaRPr lang="es-PE" b="1" dirty="0">
              <a:solidFill>
                <a:schemeClr val="accent3"/>
              </a:solidFill>
            </a:endParaRPr>
          </a:p>
        </p:txBody>
      </p:sp>
      <p:sp>
        <p:nvSpPr>
          <p:cNvPr id="13" name="CuadroTexto 11"/>
          <p:cNvSpPr txBox="1"/>
          <p:nvPr/>
        </p:nvSpPr>
        <p:spPr>
          <a:xfrm>
            <a:off x="611560" y="3283823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>
                <a:solidFill>
                  <a:schemeClr val="accent6">
                    <a:lumMod val="75000"/>
                  </a:schemeClr>
                </a:solidFill>
              </a:rPr>
              <a:t>Nivel En Proceso</a:t>
            </a:r>
            <a:endParaRPr lang="es-P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uadroTexto 12"/>
          <p:cNvSpPr txBox="1"/>
          <p:nvPr/>
        </p:nvSpPr>
        <p:spPr>
          <a:xfrm>
            <a:off x="641780" y="392418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>
                <a:solidFill>
                  <a:schemeClr val="accent2"/>
                </a:solidFill>
              </a:rPr>
              <a:t>E</a:t>
            </a:r>
            <a:r>
              <a:rPr lang="es-PE" sz="1100" b="1" dirty="0" smtClean="0">
                <a:solidFill>
                  <a:schemeClr val="accent2"/>
                </a:solidFill>
              </a:rPr>
              <a:t>n Inicio</a:t>
            </a:r>
            <a:endParaRPr lang="es-PE" b="1" dirty="0">
              <a:solidFill>
                <a:schemeClr val="accent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54" y="1320784"/>
            <a:ext cx="7032098" cy="477251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517444" y="6094708"/>
            <a:ext cx="5478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 </a:t>
            </a:r>
            <a:r>
              <a:rPr lang="es-PE" sz="1000" dirty="0"/>
              <a:t>significativa al 5% del año 2013 con respecto a 2012</a:t>
            </a:r>
          </a:p>
        </p:txBody>
      </p:sp>
    </p:spTree>
    <p:extLst>
      <p:ext uri="{BB962C8B-B14F-4D97-AF65-F5344CB8AC3E}">
        <p14:creationId xmlns:p14="http://schemas.microsoft.com/office/powerpoint/2010/main" val="29750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488312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C. Lectora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6"/>
          <p:cNvSpPr>
            <a:spLocks noChangeArrowheads="1"/>
          </p:cNvSpPr>
          <p:nvPr/>
        </p:nvSpPr>
        <p:spPr bwMode="auto">
          <a:xfrm>
            <a:off x="3104500" y="1609636"/>
            <a:ext cx="3354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Característica de </a:t>
            </a:r>
            <a:r>
              <a:rPr lang="es-MX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la IE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38196"/>
              </p:ext>
            </p:extLst>
          </p:nvPr>
        </p:nvGraphicFramePr>
        <p:xfrm>
          <a:off x="179512" y="2312617"/>
          <a:ext cx="8640959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224136"/>
                <a:gridCol w="1296144"/>
                <a:gridCol w="1224136"/>
                <a:gridCol w="1368152"/>
                <a:gridCol w="1224136"/>
                <a:gridCol w="1296143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 </a:t>
                      </a:r>
                      <a:endParaRPr lang="es-PE" sz="1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1,6*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4,6*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1,4*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4,8*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-3,0*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-9,4*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4 Rectángulo"/>
          <p:cNvSpPr>
            <a:spLocks noChangeArrowheads="1"/>
          </p:cNvSpPr>
          <p:nvPr/>
        </p:nvSpPr>
        <p:spPr bwMode="auto">
          <a:xfrm>
            <a:off x="168516" y="5697163"/>
            <a:ext cx="5857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dirty="0" smtClean="0"/>
              <a:t>* </a:t>
            </a:r>
            <a:r>
              <a:rPr lang="es-MX" sz="1400" dirty="0"/>
              <a:t>Diferencia significativa al 5</a:t>
            </a:r>
            <a:r>
              <a:rPr lang="es-MX" sz="1400" dirty="0" smtClean="0"/>
              <a:t>%</a:t>
            </a:r>
            <a:endParaRPr lang="es-ES" sz="1200" dirty="0"/>
          </a:p>
        </p:txBody>
      </p:sp>
      <p:pic>
        <p:nvPicPr>
          <p:cNvPr id="8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615096" y="335898"/>
            <a:ext cx="80349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Lectora 2007, 2012 - 2013: Niveles de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Logro</a:t>
            </a:r>
            <a:endParaRPr lang="es-PE" sz="2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Característica de la IE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547663" y="1373930"/>
            <a:ext cx="6643299" cy="5025714"/>
            <a:chOff x="1547663" y="1373930"/>
            <a:chExt cx="6643299" cy="5025714"/>
          </a:xfrm>
        </p:grpSpPr>
        <p:sp>
          <p:nvSpPr>
            <p:cNvPr id="16" name="CuadroTexto 15"/>
            <p:cNvSpPr txBox="1"/>
            <p:nvPr/>
          </p:nvSpPr>
          <p:spPr>
            <a:xfrm>
              <a:off x="1547664" y="6153423"/>
              <a:ext cx="5478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000" dirty="0"/>
                <a:t>* Diferencia </a:t>
              </a:r>
              <a:r>
                <a:rPr lang="es-PE" sz="1000" dirty="0" smtClean="0"/>
                <a:t>significativa </a:t>
              </a:r>
              <a:r>
                <a:rPr lang="es-PE" sz="1000" dirty="0"/>
                <a:t>al 5% del año 2013 con respecto a 2012</a:t>
              </a: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663" y="1373930"/>
              <a:ext cx="6643299" cy="4739692"/>
            </a:xfrm>
            <a:prstGeom prst="rect">
              <a:avLst/>
            </a:prstGeom>
          </p:spPr>
        </p:pic>
        <p:cxnSp>
          <p:nvCxnSpPr>
            <p:cNvPr id="10" name="Conector recto 9"/>
            <p:cNvCxnSpPr/>
            <p:nvPr/>
          </p:nvCxnSpPr>
          <p:spPr>
            <a:xfrm flipH="1">
              <a:off x="4958367" y="1628800"/>
              <a:ext cx="12878" cy="412805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16" y="2791729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11501"/>
              </p:ext>
            </p:extLst>
          </p:nvPr>
        </p:nvGraphicFramePr>
        <p:xfrm>
          <a:off x="327660" y="1308122"/>
          <a:ext cx="8358188" cy="4552609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Amazonas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 Ancash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25,5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51,0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Apurímac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49,0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30,5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49,9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Arequipa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47,6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Ayacucho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52,7</a:t>
                      </a:r>
                      <a:endParaRPr kumimoji="0" lang="es-P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23,9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54,3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Cajamarca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51,8</a:t>
                      </a:r>
                      <a:endParaRPr kumimoji="0" lang="es-P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23,0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53,7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Callao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52,9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Cusco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22,6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51,9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Huancavelica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55,7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25,4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57,2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188640"/>
            <a:ext cx="8359182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C. Lectora 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22278" y="593069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 smtClean="0"/>
              <a:t>*</a:t>
            </a:r>
            <a:r>
              <a:rPr lang="es-ES" sz="1100" dirty="0" smtClean="0"/>
              <a:t> Diferencia significativa al 5% en el Nivel Satisfactorio</a:t>
            </a:r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 smtClean="0"/>
              <a:t>** Los resultados regionales presentados corresponden a los resultados de las DRE</a:t>
            </a:r>
            <a:r>
              <a:rPr lang="es-ES" sz="900" dirty="0" smtClean="0"/>
              <a:t>	</a:t>
            </a:r>
            <a:endParaRPr lang="es-ES" sz="900" dirty="0"/>
          </a:p>
        </p:txBody>
      </p:sp>
      <p:pic>
        <p:nvPicPr>
          <p:cNvPr id="11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91307"/>
              </p:ext>
            </p:extLst>
          </p:nvPr>
        </p:nvGraphicFramePr>
        <p:xfrm>
          <a:off x="327660" y="1340768"/>
          <a:ext cx="8358188" cy="4566298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Huánuco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48,2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29,4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53,6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Ica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8,7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7,4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Junín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17,8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13,7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La Libertad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17,9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15,1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Lambayeque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14,8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10,6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Lima Metropolitana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5,3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5,0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Lima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10,9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7,8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Loreto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58,0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53,4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Madre de Dios</a:t>
                      </a:r>
                      <a:r>
                        <a:rPr kumimoji="0" lang="es-PE" sz="1400" b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es-ES" sz="1400" b="1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22,4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23,7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0112" y="188640"/>
            <a:ext cx="821464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C. Lectora 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327660" y="5937293"/>
            <a:ext cx="86409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 smtClean="0"/>
              <a:t>*</a:t>
            </a:r>
            <a:r>
              <a:rPr lang="es-ES" sz="1100" dirty="0" smtClean="0"/>
              <a:t> Diferencia </a:t>
            </a:r>
            <a:r>
              <a:rPr lang="es-ES" sz="1100" dirty="0"/>
              <a:t>significativa al 5% en el Nivel </a:t>
            </a:r>
            <a:r>
              <a:rPr lang="es-ES" sz="1100" dirty="0" smtClean="0"/>
              <a:t>Satisfactorio</a:t>
            </a:r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 smtClean="0"/>
              <a:t>** </a:t>
            </a:r>
            <a:r>
              <a:rPr lang="es-ES" sz="1100" dirty="0"/>
              <a:t>Los resultados regionales presentados corresponden a los resultados de las DRE</a:t>
            </a:r>
            <a:r>
              <a:rPr lang="es-ES" sz="1200" dirty="0"/>
              <a:t>	</a:t>
            </a:r>
          </a:p>
        </p:txBody>
      </p:sp>
      <p:pic>
        <p:nvPicPr>
          <p:cNvPr id="11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28675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1 Título"/>
          <p:cNvSpPr txBox="1">
            <a:spLocks/>
          </p:cNvSpPr>
          <p:nvPr/>
        </p:nvSpPr>
        <p:spPr bwMode="auto">
          <a:xfrm>
            <a:off x="1157288" y="111125"/>
            <a:ext cx="67278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200" b="1" dirty="0">
                <a:solidFill>
                  <a:srgbClr val="C00000"/>
                </a:solidFill>
              </a:rPr>
              <a:t>Ficha Técnica de la ECE </a:t>
            </a:r>
            <a:endParaRPr lang="es-PE" sz="3200" b="1" dirty="0">
              <a:solidFill>
                <a:srgbClr val="C000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79388" y="10525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2 Marcador de contenido"/>
          <p:cNvSpPr>
            <a:spLocks noGrp="1"/>
          </p:cNvSpPr>
          <p:nvPr>
            <p:ph idx="1"/>
          </p:nvPr>
        </p:nvSpPr>
        <p:spPr>
          <a:xfrm>
            <a:off x="406400" y="1341438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smtClean="0"/>
          </a:p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smtClean="0"/>
          </a:p>
        </p:txBody>
      </p:sp>
      <p:sp>
        <p:nvSpPr>
          <p:cNvPr id="3" name="2 Rectángulo"/>
          <p:cNvSpPr/>
          <p:nvPr/>
        </p:nvSpPr>
        <p:spPr>
          <a:xfrm>
            <a:off x="250825" y="875942"/>
            <a:ext cx="8551863" cy="588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200" dirty="0">
              <a:solidFill>
                <a:srgbClr val="DA251D"/>
              </a:solidFill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>
                <a:latin typeface="+mn-lt"/>
              </a:rPr>
              <a:t>Población evaluada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600" dirty="0">
                <a:latin typeface="+mn-lt"/>
              </a:rPr>
              <a:t>Estudiantes de segundo grado de primaria de IIEE con cinco o más estudiantes que no aplican Educación Intercultural Bilingüe (</a:t>
            </a:r>
            <a:r>
              <a:rPr lang="es-PE" sz="1600" dirty="0" smtClean="0">
                <a:latin typeface="+mn-lt"/>
              </a:rPr>
              <a:t>EIB).</a:t>
            </a:r>
          </a:p>
          <a:p>
            <a:pPr marL="354013" lvl="1" algn="just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600" dirty="0" smtClean="0">
                <a:latin typeface="+mn-lt"/>
              </a:rPr>
              <a:t>Estudiantes </a:t>
            </a:r>
            <a:r>
              <a:rPr lang="es-PE" sz="1600" dirty="0">
                <a:latin typeface="+mn-lt"/>
              </a:rPr>
              <a:t>de cuarto grado de primaria que tienen una lengua materna originaria y </a:t>
            </a:r>
            <a:r>
              <a:rPr lang="es-PE" sz="1600" dirty="0" smtClean="0">
                <a:latin typeface="+mn-lt"/>
              </a:rPr>
              <a:t>asisten </a:t>
            </a:r>
            <a:r>
              <a:rPr lang="es-PE" sz="1600" dirty="0">
                <a:latin typeface="+mn-lt"/>
              </a:rPr>
              <a:t>a una IE </a:t>
            </a:r>
            <a:r>
              <a:rPr lang="es-PE" sz="1600" dirty="0"/>
              <a:t>EIB</a:t>
            </a:r>
            <a:r>
              <a:rPr lang="es-PE" sz="1600" dirty="0" smtClean="0"/>
              <a:t>* </a:t>
            </a:r>
            <a:r>
              <a:rPr lang="es-PE" sz="1600" dirty="0" smtClean="0">
                <a:latin typeface="+mn-lt"/>
              </a:rPr>
              <a:t>con </a:t>
            </a:r>
            <a:r>
              <a:rPr lang="es-PE" sz="1600" dirty="0">
                <a:latin typeface="+mn-lt"/>
              </a:rPr>
              <a:t>cinco o más estudiantes.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 3" pitchFamily="18" charset="2"/>
              <a:buChar char=""/>
              <a:defRPr/>
            </a:pPr>
            <a:endParaRPr lang="es-PE" sz="1000" b="1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>
                <a:latin typeface="+mn-lt"/>
              </a:rPr>
              <a:t>Competencias </a:t>
            </a:r>
            <a:r>
              <a:rPr lang="es-PE" b="1" dirty="0">
                <a:latin typeface="+mn-lt"/>
              </a:rPr>
              <a:t>evaluadas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>
                <a:latin typeface="+mn-lt"/>
              </a:rPr>
              <a:t>Comunicación – Comprensión </a:t>
            </a:r>
            <a:r>
              <a:rPr lang="es-PE" sz="1600" dirty="0" smtClean="0">
                <a:latin typeface="+mn-lt"/>
              </a:rPr>
              <a:t>lectora</a:t>
            </a:r>
            <a:endParaRPr lang="es-PE" sz="1600" dirty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>
                <a:latin typeface="+mn-lt"/>
              </a:rPr>
              <a:t>Matemática – Uso de número y operaciones para resolver problemas</a:t>
            </a:r>
          </a:p>
          <a:p>
            <a:pPr marL="0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000" b="1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>
                <a:latin typeface="+mn-lt"/>
              </a:rPr>
              <a:t>Fecha de evaluación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600" dirty="0" smtClean="0">
                <a:latin typeface="+mn-lt"/>
              </a:rPr>
              <a:t>12 y 13 de Noviembre </a:t>
            </a:r>
            <a:r>
              <a:rPr lang="es-PE" sz="1600" dirty="0" smtClean="0"/>
              <a:t>de </a:t>
            </a:r>
            <a:r>
              <a:rPr lang="es-PE" sz="1600" dirty="0" smtClean="0">
                <a:latin typeface="+mn-lt"/>
              </a:rPr>
              <a:t>2013</a:t>
            </a:r>
            <a:endParaRPr lang="es-PE" sz="1600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000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>
                <a:latin typeface="+mn-lt"/>
              </a:rPr>
              <a:t>Cobertura</a:t>
            </a:r>
            <a:r>
              <a:rPr lang="es-PE" sz="1400" b="1" dirty="0" smtClean="0">
                <a:latin typeface="+mn-lt"/>
              </a:rPr>
              <a:t>**</a:t>
            </a:r>
            <a:endParaRPr lang="es-PE" sz="1400" b="1" dirty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>
                <a:latin typeface="+mn-lt"/>
              </a:rPr>
              <a:t>Instituciones Educativas	: </a:t>
            </a:r>
            <a:r>
              <a:rPr lang="es-PE" sz="1600" dirty="0" smtClean="0">
                <a:latin typeface="+mn-lt"/>
              </a:rPr>
              <a:t>99%</a:t>
            </a:r>
            <a:endParaRPr lang="es-PE" sz="1600" dirty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>
                <a:latin typeface="+mn-lt"/>
              </a:rPr>
              <a:t>Estudiantes		</a:t>
            </a:r>
            <a:r>
              <a:rPr lang="es-PE" sz="1600" dirty="0" smtClean="0">
                <a:latin typeface="+mn-lt"/>
              </a:rPr>
              <a:t>		: 91% </a:t>
            </a:r>
            <a:r>
              <a:rPr lang="es-PE" sz="1600" dirty="0">
                <a:latin typeface="+mn-lt"/>
              </a:rPr>
              <a:t>	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endParaRPr lang="es-PE" sz="1000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>
                <a:latin typeface="+mn-lt"/>
              </a:rPr>
              <a:t>Fuente de información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 smtClean="0">
                <a:latin typeface="+mn-lt"/>
              </a:rPr>
              <a:t>Para el caso de los resultados de segundo grado, los </a:t>
            </a:r>
            <a:r>
              <a:rPr lang="es-PE" sz="1600" dirty="0">
                <a:latin typeface="+mn-lt"/>
              </a:rPr>
              <a:t>datos provienen de la Muestra de Control de la ECE, salvo que se especifique otra cosa.</a:t>
            </a:r>
            <a:endParaRPr lang="es-ES" sz="1600" b="1" dirty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dirty="0">
                <a:latin typeface="+mn-lt"/>
              </a:rPr>
              <a:t>	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endParaRPr lang="es-PE" sz="1600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3132" y="6165304"/>
            <a:ext cx="8579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* Según definición operacional elaborada para efectos de la ECE</a:t>
            </a:r>
          </a:p>
          <a:p>
            <a:r>
              <a:rPr lang="es-PE" sz="1100" dirty="0" smtClean="0"/>
              <a:t>** Todas las regiones tienen resultados representativos. El cálculo se ha hecho en base a los datos proporcionados por el SIAGIE y el Censo Escolar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16821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667"/>
              </p:ext>
            </p:extLst>
          </p:nvPr>
        </p:nvGraphicFramePr>
        <p:xfrm>
          <a:off x="327660" y="1412776"/>
          <a:ext cx="8358188" cy="42862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Moquegua</a:t>
                      </a:r>
                      <a:r>
                        <a:rPr kumimoji="0" lang="es-ES" sz="1400" b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2,4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1,1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Pasco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23,3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18,2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Piura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18,5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16,2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Puno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24,5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15,2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San </a:t>
                      </a:r>
                      <a:r>
                        <a:rPr kumimoji="0" lang="es-E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Mart</a:t>
                      </a: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í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30,6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22,3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Tacna</a:t>
                      </a:r>
                      <a:r>
                        <a:rPr kumimoji="0" lang="es-ES" sz="1400" b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3,3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2,4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Tumbes</a:t>
                      </a:r>
                      <a:r>
                        <a:rPr kumimoji="0" lang="es-ES" sz="1400" b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15,7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12,5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Ucayali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33,5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27,5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33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0112" y="188640"/>
            <a:ext cx="821464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C. Lectora 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27551" y="5699027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/>
              <a:t>*</a:t>
            </a:r>
            <a:r>
              <a:rPr lang="es-ES" sz="1100" dirty="0"/>
              <a:t> Diferencia significativa al 5% en el Nivel </a:t>
            </a:r>
            <a:r>
              <a:rPr lang="es-ES" sz="1100" dirty="0" smtClean="0"/>
              <a:t> Satisfactorio </a:t>
            </a:r>
            <a:endParaRPr lang="es-ES" sz="1100" dirty="0"/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/>
              <a:t>** Los resultados regionales presentados corresponden a los resultados de las DRE</a:t>
            </a:r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5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28625" y="214313"/>
            <a:ext cx="8464550" cy="9104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C. Lectora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- 2013: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Nivel Satisfactorio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PE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221803"/>
              </p:ext>
            </p:extLst>
          </p:nvPr>
        </p:nvGraphicFramePr>
        <p:xfrm>
          <a:off x="462988" y="980728"/>
          <a:ext cx="846455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11560" y="623731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000" dirty="0">
                <a:latin typeface="+mj-lt"/>
              </a:rPr>
              <a:t>Las </a:t>
            </a:r>
            <a:r>
              <a:rPr lang="es-ES_tradnl" sz="1000" dirty="0" smtClean="0">
                <a:latin typeface="+mj-lt"/>
              </a:rPr>
              <a:t>regiones </a:t>
            </a:r>
            <a:r>
              <a:rPr lang="es-ES_tradnl" sz="1000" dirty="0">
                <a:latin typeface="+mj-lt"/>
              </a:rPr>
              <a:t>que no </a:t>
            </a:r>
            <a:r>
              <a:rPr lang="es-ES_tradnl" sz="1000" dirty="0" smtClean="0">
                <a:latin typeface="+mj-lt"/>
              </a:rPr>
              <a:t>presentan diferencias </a:t>
            </a:r>
            <a:r>
              <a:rPr lang="es-ES_tradnl" sz="1000" dirty="0">
                <a:latin typeface="+mj-lt"/>
              </a:rPr>
              <a:t>estadísticamente significativas al 5% </a:t>
            </a:r>
            <a:r>
              <a:rPr lang="es-ES_tradnl" sz="1000" dirty="0" smtClean="0">
                <a:latin typeface="+mj-lt"/>
              </a:rPr>
              <a:t>son: </a:t>
            </a:r>
            <a:r>
              <a:rPr lang="it-IT" sz="1000" dirty="0">
                <a:latin typeface="+mj-lt"/>
              </a:rPr>
              <a:t>Ancash, Arequipa, Ica, La Libertad, Lambayeque, Lima Metropolitana, </a:t>
            </a:r>
            <a:r>
              <a:rPr lang="it-IT" sz="1000" dirty="0" smtClean="0">
                <a:latin typeface="+mj-lt"/>
              </a:rPr>
              <a:t>Loreto y Piura.</a:t>
            </a:r>
            <a:r>
              <a:rPr lang="es-ES_tradnl" sz="1000" dirty="0" smtClean="0">
                <a:latin typeface="+mj-lt"/>
              </a:rPr>
              <a:t> </a:t>
            </a:r>
            <a:endParaRPr lang="es-P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65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2"/>
          <p:cNvGraphicFramePr>
            <a:graphicFrameLocks/>
          </p:cNvGraphicFramePr>
          <p:nvPr>
            <p:extLst/>
          </p:nvPr>
        </p:nvGraphicFramePr>
        <p:xfrm>
          <a:off x="222250" y="1196752"/>
          <a:ext cx="874236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0813" y="188913"/>
            <a:ext cx="8964612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C. Lectora: Regiones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que han mostrado alguna mejora </a:t>
            </a:r>
            <a:endParaRPr lang="es-PE" sz="28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PE" sz="2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- </a:t>
            </a:r>
            <a:r>
              <a:rPr lang="es-PE" sz="2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</a:t>
            </a:r>
            <a:endParaRPr lang="es-PE" sz="26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8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408465" y="204281"/>
            <a:ext cx="83969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Lectora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86915" y="6272032"/>
            <a:ext cx="8040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El gráfico presenta la medida promedio con sus respectivos intervalos al 95% de confianza.</a:t>
            </a:r>
            <a:endParaRPr lang="es-PE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74012"/>
            <a:ext cx="7704856" cy="51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2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7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Lectora 2013: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Regional</a:t>
            </a:r>
            <a:endParaRPr lang="es-PE" sz="3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14535" y="214312"/>
            <a:ext cx="8391847" cy="6223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s-PE" sz="2400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6381328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El gráfico presenta la medida promedio con sus respectivos intervalos al 95% de confianza</a:t>
            </a:r>
            <a:r>
              <a:rPr lang="es-PE" sz="1000" dirty="0" smtClean="0"/>
              <a:t>.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39527"/>
            <a:ext cx="7704856" cy="53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Lectora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3994" y="6381328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El gráfico presenta la medida promedio con sus respectivos intervalos al 95% de confianza</a:t>
            </a:r>
            <a:r>
              <a:rPr lang="es-PE" sz="1000" dirty="0" smtClean="0"/>
              <a:t>.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72784"/>
            <a:ext cx="7776864" cy="5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0" y="1280937"/>
            <a:ext cx="7587244" cy="510062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Lectora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Tipo de Gestión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39672" y="2708920"/>
            <a:ext cx="792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No Estatal</a:t>
            </a:r>
            <a:endParaRPr lang="es-PE" sz="11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39672" y="4124754"/>
            <a:ext cx="612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Estatal</a:t>
            </a:r>
            <a:endParaRPr lang="es-PE" sz="11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94174" y="6372489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El gráfico presenta la medida promedio con sus respectivos intervalos al 95% de confianza.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627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21" y="1241021"/>
            <a:ext cx="7846787" cy="478026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Lectora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Ubicación Geográfica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39728" y="3150488"/>
            <a:ext cx="648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Urbano</a:t>
            </a:r>
            <a:endParaRPr lang="es-PE" sz="11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39728" y="4306283"/>
            <a:ext cx="504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Rural</a:t>
            </a:r>
            <a:endParaRPr lang="es-PE" sz="1100" b="1" dirty="0"/>
          </a:p>
        </p:txBody>
      </p:sp>
      <p:sp>
        <p:nvSpPr>
          <p:cNvPr id="10" name="9 Rectángulo"/>
          <p:cNvSpPr/>
          <p:nvPr/>
        </p:nvSpPr>
        <p:spPr>
          <a:xfrm>
            <a:off x="463374" y="6021288"/>
            <a:ext cx="821308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" sz="1000" dirty="0" smtClean="0"/>
              <a:t>Tómese en cuenta que el 2010, la Unidad de Estadística Educativa, considerando la mayor información cartográfica disponible </a:t>
            </a:r>
            <a:r>
              <a:rPr lang="es-ES" sz="1000" dirty="0" err="1" smtClean="0"/>
              <a:t>recategorizó</a:t>
            </a:r>
            <a:r>
              <a:rPr lang="es-ES" sz="1000" dirty="0" smtClean="0"/>
              <a:t> como urbano a un conjunto importante de centros poblados ubicados en la </a:t>
            </a:r>
            <a:r>
              <a:rPr lang="es-ES" sz="1000" dirty="0" err="1" smtClean="0"/>
              <a:t>periferie</a:t>
            </a:r>
            <a:r>
              <a:rPr lang="es-ES" sz="1000" dirty="0" smtClean="0"/>
              <a:t> de grandes ciudades que antes eran ubicados en el área rural.</a:t>
            </a:r>
          </a:p>
          <a:p>
            <a:r>
              <a:rPr lang="es-PE" sz="1000" dirty="0"/>
              <a:t>El gráfico presenta la medida promedio con sus respectivos intervalos al 95% de confianza</a:t>
            </a:r>
            <a:r>
              <a:rPr lang="es-PE" sz="1000" dirty="0" smtClean="0"/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583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156950" y="111863"/>
            <a:ext cx="6727418" cy="796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PE" sz="2400" dirty="0">
              <a:solidFill>
                <a:srgbClr val="FF0000"/>
              </a:solidFill>
              <a:latin typeface="Calibri" pitchFamily="34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000" b="1" dirty="0" smtClean="0">
                <a:solidFill>
                  <a:srgbClr val="CC0000"/>
                </a:solidFill>
              </a:rPr>
              <a:t>Matemática</a:t>
            </a:r>
            <a:endParaRPr lang="es-PE" sz="5000" b="1" dirty="0">
              <a:solidFill>
                <a:srgbClr val="CC0000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507574" y="3140968"/>
            <a:ext cx="6400800" cy="1752600"/>
          </a:xfrm>
        </p:spPr>
        <p:txBody>
          <a:bodyPr/>
          <a:lstStyle/>
          <a:p>
            <a:r>
              <a:rPr lang="es-ES" b="1" dirty="0" smtClean="0"/>
              <a:t>SEGUNDO GRADO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9569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5736" y="214290"/>
            <a:ext cx="7482688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Matemática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18024"/>
              </p:ext>
            </p:extLst>
          </p:nvPr>
        </p:nvGraphicFramePr>
        <p:xfrm>
          <a:off x="1043609" y="2132856"/>
          <a:ext cx="6624735" cy="3384376"/>
        </p:xfrm>
        <a:graphic>
          <a:graphicData uri="http://schemas.openxmlformats.org/drawingml/2006/table">
            <a:tbl>
              <a:tblPr>
                <a:noFill/>
                <a:effectLst/>
                <a:tableStyleId>{0E3FDE45-AF77-4B5C-9715-49D594BDF05E}</a:tableStyleId>
              </a:tblPr>
              <a:tblGrid>
                <a:gridCol w="1611088"/>
                <a:gridCol w="1855343"/>
                <a:gridCol w="1707111"/>
                <a:gridCol w="1451193"/>
              </a:tblGrid>
              <a:tr h="5484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kumimoji="0" lang="es-P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 2012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 2013</a:t>
                      </a:r>
                      <a:endParaRPr kumimoji="0" lang="es-P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kumimoji="0" lang="es-PE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822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00578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16,8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4,1*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52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Proceso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38,2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32,3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-5,9*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787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Inicio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49,0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50,9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1,8*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563888" y="1609636"/>
            <a:ext cx="14895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Nacional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1009436" y="5301208"/>
            <a:ext cx="5857875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1200" dirty="0"/>
          </a:p>
          <a:p>
            <a:pPr>
              <a:spcBef>
                <a:spcPct val="50000"/>
              </a:spcBef>
            </a:pPr>
            <a:r>
              <a:rPr lang="es-MX" sz="1100" dirty="0"/>
              <a:t>* Diferencia significativa al 5%</a:t>
            </a:r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3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51195"/>
            <a:ext cx="6948474" cy="796857"/>
          </a:xfrm>
        </p:spPr>
        <p:txBody>
          <a:bodyPr>
            <a:no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Población evaluada en la ECE 2013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179512" y="105273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411622157"/>
              </p:ext>
            </p:extLst>
          </p:nvPr>
        </p:nvGraphicFramePr>
        <p:xfrm>
          <a:off x="395536" y="935058"/>
          <a:ext cx="8134066" cy="549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91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566529" y="335898"/>
            <a:ext cx="83190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2007, 2011 - 2013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15419" y="6217818"/>
            <a:ext cx="5478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significativa </a:t>
            </a:r>
            <a:r>
              <a:rPr lang="es-PE" sz="1000" dirty="0"/>
              <a:t>al 5% del año 2013 con respecto a 2012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91094"/>
            <a:ext cx="6475874" cy="46977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27" y="2597695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632328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Matemática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2986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Sexo de estudiantes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50057" y="5662951"/>
            <a:ext cx="62899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100" dirty="0"/>
              <a:t>* Diferencia significativa al 5%</a:t>
            </a:r>
            <a:endParaRPr lang="es-ES" sz="11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45775"/>
              </p:ext>
            </p:extLst>
          </p:nvPr>
        </p:nvGraphicFramePr>
        <p:xfrm>
          <a:off x="611558" y="2276872"/>
          <a:ext cx="7874762" cy="3217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966"/>
                <a:gridCol w="1124966"/>
                <a:gridCol w="1124966"/>
                <a:gridCol w="1124966"/>
                <a:gridCol w="1124966"/>
                <a:gridCol w="1124966"/>
                <a:gridCol w="1124966"/>
              </a:tblGrid>
              <a:tr h="41214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460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0075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57790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4,8*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87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-6,3*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-5,4*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6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50,1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1,5*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2,1*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0998" y="293615"/>
            <a:ext cx="782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PE" sz="2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Matemática </a:t>
            </a:r>
            <a:r>
              <a:rPr lang="es-PE" sz="2600" b="1" dirty="0">
                <a:solidFill>
                  <a:srgbClr val="C00000"/>
                </a:solidFill>
                <a:cs typeface="Arial" panose="020B0604020202020204" pitchFamily="34" charset="0"/>
              </a:rPr>
              <a:t>2007, 2012 - 2013: Niveles de </a:t>
            </a:r>
            <a:r>
              <a:rPr lang="es-PE" sz="2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Logro</a:t>
            </a:r>
            <a:endParaRPr lang="es-PE" sz="2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defTabSz="457200"/>
            <a:r>
              <a:rPr lang="es-PE" sz="3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Sexo de los estudiantes</a:t>
            </a:r>
            <a:endParaRPr lang="es-PE" sz="3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11610" y="6214048"/>
            <a:ext cx="5696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PE" sz="1000" dirty="0">
                <a:solidFill>
                  <a:prstClr val="black"/>
                </a:solidFill>
              </a:rPr>
              <a:t>* Diferencia estadísticamente significativa al 5% del año 2013 con respecto a 2012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5" y="1234359"/>
            <a:ext cx="6787714" cy="49287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33" y="2873224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1" y="214290"/>
            <a:ext cx="7632327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Matemática 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2456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Tipo de gestión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323529" y="5368578"/>
            <a:ext cx="6159430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MX" sz="1200" dirty="0"/>
          </a:p>
          <a:p>
            <a:pPr>
              <a:spcBef>
                <a:spcPct val="50000"/>
              </a:spcBef>
            </a:pPr>
            <a:r>
              <a:rPr lang="es-MX" sz="1100" dirty="0"/>
              <a:t>* Diferencia significativa al 5%</a:t>
            </a:r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04859"/>
              </p:ext>
            </p:extLst>
          </p:nvPr>
        </p:nvGraphicFramePr>
        <p:xfrm>
          <a:off x="450057" y="2257426"/>
          <a:ext cx="8082382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626"/>
                <a:gridCol w="1154626"/>
                <a:gridCol w="1154626"/>
                <a:gridCol w="1154626"/>
                <a:gridCol w="1154626"/>
                <a:gridCol w="1154626"/>
                <a:gridCol w="1154626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3,1*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-4,9*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-9,4*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44,3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0,6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397254" y="335898"/>
            <a:ext cx="84232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2007, 2012 - 2013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Tipo de Gestión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63726" y="6340929"/>
            <a:ext cx="5478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significativa </a:t>
            </a:r>
            <a:r>
              <a:rPr lang="es-PE" sz="1000" dirty="0"/>
              <a:t>al 5% del año 2013 con respecto a 2012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71" y="2874649"/>
            <a:ext cx="1243692" cy="16643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26" y="1320783"/>
            <a:ext cx="6774372" cy="49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55002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1" y="214290"/>
            <a:ext cx="7632327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32653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Ubicación geográfica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512006" y="5465008"/>
            <a:ext cx="5857875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1200" dirty="0"/>
          </a:p>
          <a:p>
            <a:pPr>
              <a:spcBef>
                <a:spcPct val="50000"/>
              </a:spcBef>
            </a:pPr>
            <a:r>
              <a:rPr lang="es-MX" sz="1100" dirty="0"/>
              <a:t>* Diferencia significativa al 5%</a:t>
            </a:r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79898"/>
              </p:ext>
            </p:extLst>
          </p:nvPr>
        </p:nvGraphicFramePr>
        <p:xfrm>
          <a:off x="611561" y="2257426"/>
          <a:ext cx="7920878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554"/>
                <a:gridCol w="1131554"/>
                <a:gridCol w="1131554"/>
                <a:gridCol w="1131554"/>
                <a:gridCol w="1131554"/>
                <a:gridCol w="1131554"/>
                <a:gridCol w="1131554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2,4*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-7,2*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-2,2*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73,1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45,4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3,0*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323528" y="335898"/>
            <a:ext cx="8424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2007, 2012 - 2013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Ubicación Geográfica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90" y="1320783"/>
            <a:ext cx="6878450" cy="484452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563726" y="6340929"/>
            <a:ext cx="5478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significativa </a:t>
            </a:r>
            <a:r>
              <a:rPr lang="es-PE" sz="1000" dirty="0"/>
              <a:t>al 5% del año 2013 con respecto a 2012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5" y="2890748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214290"/>
            <a:ext cx="7416824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6"/>
          <p:cNvSpPr>
            <a:spLocks noChangeArrowheads="1"/>
          </p:cNvSpPr>
          <p:nvPr/>
        </p:nvSpPr>
        <p:spPr bwMode="auto">
          <a:xfrm>
            <a:off x="3104500" y="1609636"/>
            <a:ext cx="3354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Característica de </a:t>
            </a:r>
            <a:r>
              <a:rPr lang="es-MX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la IE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9747"/>
              </p:ext>
            </p:extLst>
          </p:nvPr>
        </p:nvGraphicFramePr>
        <p:xfrm>
          <a:off x="179512" y="2312617"/>
          <a:ext cx="8640959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224136"/>
                <a:gridCol w="1296144"/>
                <a:gridCol w="1224136"/>
                <a:gridCol w="1368152"/>
                <a:gridCol w="1224136"/>
                <a:gridCol w="1296143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PE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-6,6*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-2,5*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72,2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2,3*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4 Rectángulo"/>
          <p:cNvSpPr>
            <a:spLocks noChangeArrowheads="1"/>
          </p:cNvSpPr>
          <p:nvPr/>
        </p:nvSpPr>
        <p:spPr bwMode="auto">
          <a:xfrm>
            <a:off x="179513" y="5680394"/>
            <a:ext cx="59382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100" dirty="0" smtClean="0"/>
              <a:t>* </a:t>
            </a:r>
            <a:r>
              <a:rPr lang="es-MX" sz="1100" dirty="0"/>
              <a:t>Diferencia significativa al 5</a:t>
            </a:r>
            <a:r>
              <a:rPr lang="es-MX" sz="1100" dirty="0" smtClean="0"/>
              <a:t>%</a:t>
            </a:r>
            <a:endParaRPr lang="es-ES" sz="1200" dirty="0"/>
          </a:p>
        </p:txBody>
      </p:sp>
      <p:pic>
        <p:nvPicPr>
          <p:cNvPr id="8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543238" y="335898"/>
            <a:ext cx="82772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2007, 2012 - 2013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Característica de la IE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2" y="2950872"/>
            <a:ext cx="1243692" cy="16643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664" y="1376893"/>
            <a:ext cx="6691882" cy="486042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475656" y="6307322"/>
            <a:ext cx="5566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significativa </a:t>
            </a:r>
            <a:r>
              <a:rPr lang="es-PE" sz="1000" dirty="0"/>
              <a:t>al 5% del año 2013 con respecto a 2012</a:t>
            </a:r>
          </a:p>
        </p:txBody>
      </p:sp>
    </p:spTree>
    <p:extLst>
      <p:ext uri="{BB962C8B-B14F-4D97-AF65-F5344CB8AC3E}">
        <p14:creationId xmlns:p14="http://schemas.microsoft.com/office/powerpoint/2010/main" val="8875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11122"/>
              </p:ext>
            </p:extLst>
          </p:nvPr>
        </p:nvGraphicFramePr>
        <p:xfrm>
          <a:off x="327660" y="1309264"/>
          <a:ext cx="8358188" cy="46308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Amazonas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Ancash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Apur</a:t>
                      </a:r>
                      <a:r>
                        <a:rPr kumimoji="0" lang="es-PE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ímac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Arequipa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Ayacucho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Cajamarca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Callao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Cusco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Huancavelica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0112" y="188640"/>
            <a:ext cx="821464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22278" y="593069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>
                <a:latin typeface="Calibri" pitchFamily="34" charset="0"/>
              </a:rPr>
              <a:t>*</a:t>
            </a:r>
            <a:r>
              <a:rPr lang="es-ES" sz="1100" dirty="0"/>
              <a:t> Diferencia significativa al 5% en el Nivel </a:t>
            </a:r>
            <a:r>
              <a:rPr lang="es-ES" sz="1100" dirty="0" smtClean="0"/>
              <a:t>Satisfactorio</a:t>
            </a:r>
            <a:endParaRPr lang="es-ES" sz="1100" dirty="0"/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/>
              <a:t>** Los resultados regionales presentados corresponden a los resultados de las DRE</a:t>
            </a:r>
          </a:p>
        </p:txBody>
      </p:sp>
      <p:pic>
        <p:nvPicPr>
          <p:cNvPr id="11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28675" name="Picture 6" descr="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1 Título"/>
          <p:cNvSpPr txBox="1">
            <a:spLocks/>
          </p:cNvSpPr>
          <p:nvPr/>
        </p:nvSpPr>
        <p:spPr bwMode="auto">
          <a:xfrm>
            <a:off x="1157288" y="111125"/>
            <a:ext cx="70151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rgbClr val="C00000"/>
                </a:solidFill>
              </a:rPr>
              <a:t>Forma de reportar los resultados</a:t>
            </a:r>
            <a:endParaRPr lang="es-PE" sz="3200" b="1" dirty="0">
              <a:solidFill>
                <a:srgbClr val="C000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79388" y="10525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2 Marcador de contenido"/>
          <p:cNvSpPr>
            <a:spLocks noGrp="1"/>
          </p:cNvSpPr>
          <p:nvPr>
            <p:ph idx="1"/>
          </p:nvPr>
        </p:nvSpPr>
        <p:spPr>
          <a:xfrm>
            <a:off x="550044" y="1381579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dirty="0" smtClean="0"/>
          </a:p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234815" y="1159383"/>
            <a:ext cx="8324851" cy="153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dirty="0" smtClean="0">
                <a:latin typeface="+mn-lt"/>
              </a:rPr>
              <a:t>Los resultados de la ECE se presentan de dos maneras: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900" b="1" dirty="0" smtClean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/>
              <a:t>Medida </a:t>
            </a:r>
            <a:r>
              <a:rPr lang="es-PE" b="1" dirty="0"/>
              <a:t>P</a:t>
            </a:r>
            <a:r>
              <a:rPr lang="es-PE" b="1" dirty="0" smtClean="0"/>
              <a:t>romedio </a:t>
            </a:r>
          </a:p>
          <a:p>
            <a:pPr marL="358775"/>
            <a:r>
              <a:rPr lang="es-PE" sz="1500" dirty="0"/>
              <a:t>Es la medida </a:t>
            </a:r>
            <a:r>
              <a:rPr lang="es-PE" sz="1500" dirty="0" err="1"/>
              <a:t>Rasch</a:t>
            </a:r>
            <a:r>
              <a:rPr lang="es-PE" sz="1500" dirty="0"/>
              <a:t> que tiene una media aritmética de 500 y una desviación estándar de 100, según los datos de la ECE 2007.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endParaRPr lang="es-PE" sz="1600" dirty="0">
              <a:latin typeface="+mn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9152" y="2490571"/>
            <a:ext cx="8320514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endParaRPr lang="es-PE" sz="900" b="1" dirty="0" smtClean="0"/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/>
              <a:t>Niveles </a:t>
            </a:r>
            <a:r>
              <a:rPr lang="es-PE" b="1" dirty="0"/>
              <a:t>de </a:t>
            </a:r>
            <a:r>
              <a:rPr lang="es-PE" b="1" dirty="0" smtClean="0"/>
              <a:t>Logro</a:t>
            </a:r>
            <a:endParaRPr lang="es-PE" b="1" dirty="0"/>
          </a:p>
          <a:p>
            <a:pPr marL="360363" lvl="1" algn="just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500" dirty="0"/>
              <a:t>Son descripciones de los conocimientos y habilidades que </a:t>
            </a:r>
            <a:r>
              <a:rPr lang="es-PE" sz="1500" dirty="0" smtClean="0"/>
              <a:t>se espera </a:t>
            </a:r>
            <a:r>
              <a:rPr lang="es-PE" sz="1500" dirty="0"/>
              <a:t>demuestren los estudiantes en las pruebas de la ECE para que su desempeño sea clasificado en </a:t>
            </a:r>
            <a:r>
              <a:rPr lang="es-PE" sz="1500" dirty="0" smtClean="0"/>
              <a:t>alguna de las 3 siguientes categorías:</a:t>
            </a:r>
            <a:endParaRPr lang="es-PE" sz="1500" dirty="0"/>
          </a:p>
        </p:txBody>
      </p:sp>
      <p:grpSp>
        <p:nvGrpSpPr>
          <p:cNvPr id="7" name="Grupo 6"/>
          <p:cNvGrpSpPr/>
          <p:nvPr/>
        </p:nvGrpSpPr>
        <p:grpSpPr>
          <a:xfrm>
            <a:off x="1194578" y="3845511"/>
            <a:ext cx="6299621" cy="2546952"/>
            <a:chOff x="1108636" y="3284984"/>
            <a:chExt cx="6299621" cy="2546952"/>
          </a:xfrm>
        </p:grpSpPr>
        <p:grpSp>
          <p:nvGrpSpPr>
            <p:cNvPr id="25" name="Grupo 24"/>
            <p:cNvGrpSpPr/>
            <p:nvPr/>
          </p:nvGrpSpPr>
          <p:grpSpPr>
            <a:xfrm>
              <a:off x="1108636" y="3567283"/>
              <a:ext cx="6296250" cy="2264653"/>
              <a:chOff x="3186261" y="3560793"/>
              <a:chExt cx="3326347" cy="2530435"/>
            </a:xfrm>
          </p:grpSpPr>
          <p:sp>
            <p:nvSpPr>
              <p:cNvPr id="26" name="CuadroTexto 25"/>
              <p:cNvSpPr txBox="1"/>
              <p:nvPr/>
            </p:nvSpPr>
            <p:spPr>
              <a:xfrm>
                <a:off x="3186261" y="3560793"/>
                <a:ext cx="3326347" cy="4814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100" dirty="0" smtClean="0"/>
                  <a:t>El estudiante logró los aprendizajes esperados para el grado y está listo para seguir aprendiendo. Responde la mayoría de preguntas de la prueba. </a:t>
                </a: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3195791" y="5609772"/>
                <a:ext cx="3314028" cy="4814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100" dirty="0"/>
                  <a:t>El estudiante no logró los aprendizajes esperados para el grado, se encuentra al inicio del desarrollo de sus aprendizajes. Evidencia dificultades para responder incluso las preguntas más fáciles de la prueba.</a:t>
                </a: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3195790" y="4531974"/>
                <a:ext cx="3309341" cy="4814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100" dirty="0" smtClean="0"/>
                  <a:t>El estudiante no logró los aprendizajes esperados para el grado, se </a:t>
                </a:r>
                <a:r>
                  <a:rPr lang="es-PE" sz="1100" dirty="0"/>
                  <a:t>encuentra en proceso de lograrlo, pero todavía tiene dificultades</a:t>
                </a:r>
                <a:r>
                  <a:rPr lang="es-PE" sz="1100" dirty="0" smtClean="0"/>
                  <a:t>.</a:t>
                </a:r>
              </a:p>
            </p:txBody>
          </p:sp>
        </p:grpSp>
        <p:sp>
          <p:nvSpPr>
            <p:cNvPr id="35" name="CuadroTexto 34"/>
            <p:cNvSpPr txBox="1"/>
            <p:nvPr/>
          </p:nvSpPr>
          <p:spPr>
            <a:xfrm>
              <a:off x="1112010" y="3284984"/>
              <a:ext cx="6296247" cy="338554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r>
                <a:rPr lang="es-PE" sz="1600" b="1" dirty="0" smtClean="0"/>
                <a:t>Nivel 2: Satisfactorio</a:t>
              </a:r>
              <a:endParaRPr lang="es-PE" sz="1600" b="1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126673" y="4133517"/>
              <a:ext cx="6264060" cy="338554"/>
            </a:xfrm>
            <a:prstGeom prst="rect">
              <a:avLst/>
            </a:prstGeom>
            <a:solidFill>
              <a:srgbClr val="F79646"/>
            </a:solidFill>
          </p:spPr>
          <p:txBody>
            <a:bodyPr wrap="square" rtlCol="0">
              <a:spAutoFit/>
            </a:bodyPr>
            <a:lstStyle/>
            <a:p>
              <a:r>
                <a:rPr lang="es-PE" sz="1600" b="1" dirty="0" smtClean="0"/>
                <a:t>Nivel 1: En Proceso</a:t>
              </a:r>
              <a:endParaRPr lang="es-PE" sz="1600" b="1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1126676" y="5068018"/>
              <a:ext cx="6278210" cy="338554"/>
            </a:xfrm>
            <a:prstGeom prst="rect">
              <a:avLst/>
            </a:prstGeom>
            <a:solidFill>
              <a:srgbClr val="C0504D"/>
            </a:solidFill>
          </p:spPr>
          <p:txBody>
            <a:bodyPr wrap="square" rtlCol="0">
              <a:spAutoFit/>
            </a:bodyPr>
            <a:lstStyle/>
            <a:p>
              <a:r>
                <a:rPr lang="es-PE" sz="1600" b="1" dirty="0" smtClean="0"/>
                <a:t>Debajo del Nivel 1: En Inicio</a:t>
              </a:r>
              <a:endParaRPr lang="es-P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28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3893"/>
              </p:ext>
            </p:extLst>
          </p:nvPr>
        </p:nvGraphicFramePr>
        <p:xfrm>
          <a:off x="327660" y="1302418"/>
          <a:ext cx="8358188" cy="46307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Satisfactorio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Hu</a:t>
                      </a:r>
                      <a:r>
                        <a:rPr kumimoji="0" lang="es-PE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ánuco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Ica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Jun</a:t>
                      </a: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í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 Libertad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Lambayeque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Lima </a:t>
                      </a:r>
                      <a:r>
                        <a:rPr kumimoji="0" lang="es-E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Metropolit</a:t>
                      </a: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ana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Lima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Loreto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Madre de Dios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0112" y="188640"/>
            <a:ext cx="821464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Matemática 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327660" y="5933163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/>
              <a:t>*</a:t>
            </a:r>
            <a:r>
              <a:rPr lang="es-ES" sz="1100" dirty="0"/>
              <a:t> Diferencia significativa al 5% en el Nivel </a:t>
            </a:r>
            <a:r>
              <a:rPr lang="es-ES" sz="1100" dirty="0" smtClean="0"/>
              <a:t>Satisfactorio</a:t>
            </a:r>
            <a:endParaRPr lang="es-ES" sz="1100" dirty="0"/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/>
              <a:t>** Los resultados regionales presentados corresponden a los resultados de las DRE</a:t>
            </a:r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4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51435"/>
              </p:ext>
            </p:extLst>
          </p:nvPr>
        </p:nvGraphicFramePr>
        <p:xfrm>
          <a:off x="327660" y="1412776"/>
          <a:ext cx="8358188" cy="42862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Moquegua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Pasco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Piura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Puno</a:t>
                      </a:r>
                      <a:r>
                        <a:rPr kumimoji="0" lang="es-E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San </a:t>
                      </a:r>
                      <a:r>
                        <a:rPr kumimoji="0" lang="es-E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Mart</a:t>
                      </a: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í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Tacna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Tumbes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Ucayali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33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0112" y="188640"/>
            <a:ext cx="821464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22278" y="5699027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/>
              <a:t>*</a:t>
            </a:r>
            <a:r>
              <a:rPr lang="es-ES" sz="1100" dirty="0"/>
              <a:t> Diferencia significativa al 5% en el Nivel </a:t>
            </a:r>
            <a:r>
              <a:rPr lang="es-ES" sz="1100" dirty="0" smtClean="0"/>
              <a:t> Satisfactorio</a:t>
            </a:r>
            <a:endParaRPr lang="es-ES" sz="1100" dirty="0"/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/>
              <a:t>** Los resultados regionales presentados corresponden a los resultados de las DRE</a:t>
            </a:r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2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625" y="404664"/>
            <a:ext cx="8391847" cy="6223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2012 - 2013: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Nivel Satisfactorio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PE" sz="2800" dirty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83555"/>
              </p:ext>
            </p:extLst>
          </p:nvPr>
        </p:nvGraphicFramePr>
        <p:xfrm>
          <a:off x="250824" y="836713"/>
          <a:ext cx="8569647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CuadroTexto"/>
          <p:cNvSpPr txBox="1"/>
          <p:nvPr/>
        </p:nvSpPr>
        <p:spPr>
          <a:xfrm>
            <a:off x="3707904" y="5013176"/>
            <a:ext cx="360040" cy="648072"/>
          </a:xfrm>
          <a:prstGeom prst="rect">
            <a:avLst/>
          </a:prstGeom>
          <a:solidFill>
            <a:sysClr val="window" lastClr="FFFFFF"/>
          </a:solidFill>
        </p:spPr>
        <p:txBody>
          <a:bodyPr vert="vert270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b="1" dirty="0" smtClean="0"/>
              <a:t>Nacional</a:t>
            </a:r>
            <a:endParaRPr lang="es-PE" sz="1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11560" y="623731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000" dirty="0"/>
              <a:t>Las regiones que no </a:t>
            </a:r>
            <a:r>
              <a:rPr lang="es-ES_tradnl" sz="1000" dirty="0" smtClean="0"/>
              <a:t>presentan </a:t>
            </a:r>
            <a:r>
              <a:rPr lang="es-ES_tradnl" sz="1000" dirty="0"/>
              <a:t>diferencia estadísticamente significativas al 5% </a:t>
            </a:r>
            <a:r>
              <a:rPr lang="es-ES_tradnl" sz="1000" dirty="0" smtClean="0"/>
              <a:t>son: </a:t>
            </a:r>
            <a:r>
              <a:rPr lang="es-PE" sz="1000" dirty="0"/>
              <a:t>Arequipa, Callao, Huancavelica, La Libertad, Lambayeque, Loreto y </a:t>
            </a:r>
            <a:r>
              <a:rPr lang="es-PE" sz="1000" dirty="0" smtClean="0"/>
              <a:t>Ucayali.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38869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2"/>
          <p:cNvGraphicFramePr>
            <a:graphicFrameLocks/>
          </p:cNvGraphicFramePr>
          <p:nvPr>
            <p:extLst/>
          </p:nvPr>
        </p:nvGraphicFramePr>
        <p:xfrm>
          <a:off x="222250" y="1196975"/>
          <a:ext cx="8742363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0813" y="188913"/>
            <a:ext cx="8964612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Matemática: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Regiones que han mostrado alguna mejora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-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312833" y="332656"/>
            <a:ext cx="83969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Nacional </a:t>
            </a:r>
            <a:r>
              <a:rPr lang="es-PE" sz="3000" b="1" dirty="0">
                <a:latin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Estratos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616530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/>
              <a:t>El gráfico presenta la medida promedio con sus respectivos intervalos </a:t>
            </a:r>
            <a:r>
              <a:rPr lang="es-PE" sz="1000" dirty="0" smtClean="0"/>
              <a:t> al </a:t>
            </a:r>
            <a:r>
              <a:rPr lang="es-PE" sz="1000" dirty="0"/>
              <a:t>95% de confianza</a:t>
            </a:r>
            <a:r>
              <a:rPr lang="es-PE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25327"/>
            <a:ext cx="7776864" cy="48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/>
        </p:nvSpPr>
        <p:spPr>
          <a:xfrm>
            <a:off x="0" y="116632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28625" y="214313"/>
            <a:ext cx="8391847" cy="6223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2013: Medida Promedio </a:t>
            </a:r>
          </a:p>
          <a:p>
            <a:pPr algn="ctr"/>
            <a:r>
              <a:rPr lang="es-PE" sz="2800" dirty="0">
                <a:solidFill>
                  <a:schemeClr val="tx1"/>
                </a:solidFill>
                <a:latin typeface="Calibri" panose="020F0502020204030204" pitchFamily="34" charset="0"/>
              </a:rPr>
              <a:t>Regional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1560" y="6361856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El gráfico presenta la medida promedio con sus respectivos intervalos </a:t>
            </a:r>
            <a:r>
              <a:rPr lang="es-PE" sz="1000" dirty="0" smtClean="0"/>
              <a:t> al </a:t>
            </a:r>
            <a:r>
              <a:rPr lang="es-PE" sz="1000" dirty="0"/>
              <a:t>95% de confianza</a:t>
            </a:r>
            <a:r>
              <a:rPr lang="es-PE" sz="1000" dirty="0" smtClean="0"/>
              <a:t>.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2" y="1033634"/>
            <a:ext cx="7848872" cy="52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78" y="1264255"/>
            <a:ext cx="7802262" cy="503472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smtClean="0"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0178" y="6381327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El gráfico presenta la medida promedio con sus respectivos intervalos al 95% de confianza</a:t>
            </a:r>
            <a:r>
              <a:rPr lang="es-PE" sz="1000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165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08" y="1290005"/>
            <a:ext cx="7592416" cy="50726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</a:t>
            </a:r>
            <a:r>
              <a:rPr lang="es-PE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Tipo de Gestión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3587055"/>
            <a:ext cx="792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No Estatal</a:t>
            </a:r>
            <a:endParaRPr lang="es-PE" sz="11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6759" y="4717085"/>
            <a:ext cx="612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Estatal</a:t>
            </a:r>
            <a:endParaRPr lang="es-PE" sz="1100" b="1" dirty="0"/>
          </a:p>
        </p:txBody>
      </p:sp>
      <p:sp>
        <p:nvSpPr>
          <p:cNvPr id="2" name="1 Rectángulo"/>
          <p:cNvSpPr/>
          <p:nvPr/>
        </p:nvSpPr>
        <p:spPr>
          <a:xfrm>
            <a:off x="683568" y="6381328"/>
            <a:ext cx="49685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/>
              <a:t>El gráfico presenta la medida promedio con sus respectivos intervalos al 95% de confianza</a:t>
            </a:r>
            <a:r>
              <a:rPr lang="es-PE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8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0" y="1242065"/>
            <a:ext cx="7731260" cy="47616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Ubicación Geográfica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43991" y="3630358"/>
            <a:ext cx="648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Urbano</a:t>
            </a:r>
            <a:endParaRPr lang="es-PE" sz="11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56454" y="4341803"/>
            <a:ext cx="504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Rural</a:t>
            </a:r>
            <a:endParaRPr lang="es-PE" sz="1100" b="1" dirty="0"/>
          </a:p>
        </p:txBody>
      </p:sp>
      <p:sp>
        <p:nvSpPr>
          <p:cNvPr id="12" name="11 Rectángulo"/>
          <p:cNvSpPr/>
          <p:nvPr/>
        </p:nvSpPr>
        <p:spPr>
          <a:xfrm>
            <a:off x="821791" y="6021288"/>
            <a:ext cx="8213082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900" dirty="0" smtClean="0"/>
              <a:t>Tómese en cuenta que el 2010, la Unidad de Estadística Educativa, considerando la mayor información cartográfica disponible </a:t>
            </a:r>
            <a:r>
              <a:rPr lang="es-ES" sz="900" dirty="0" err="1" smtClean="0"/>
              <a:t>recategorizó</a:t>
            </a:r>
            <a:r>
              <a:rPr lang="es-ES" sz="900" dirty="0" smtClean="0"/>
              <a:t> como urbano a un </a:t>
            </a:r>
          </a:p>
          <a:p>
            <a:pPr algn="just"/>
            <a:r>
              <a:rPr lang="es-ES" sz="900" dirty="0" smtClean="0"/>
              <a:t>conjunto importante de centros poblados ubicados en la </a:t>
            </a:r>
            <a:r>
              <a:rPr lang="es-ES" sz="900" dirty="0" err="1" smtClean="0"/>
              <a:t>periferie</a:t>
            </a:r>
            <a:r>
              <a:rPr lang="es-ES" sz="900" dirty="0" smtClean="0"/>
              <a:t> de grandes ciudades que antes eran ubicados en el área rural.</a:t>
            </a:r>
          </a:p>
          <a:p>
            <a:r>
              <a:rPr lang="es-PE" sz="900" dirty="0"/>
              <a:t>El gráfico presenta la medida promedio con sus respectivos intervalos al 95% de confianza</a:t>
            </a:r>
            <a:r>
              <a:rPr lang="es-PE" sz="900" dirty="0" smtClean="0"/>
              <a:t>.</a:t>
            </a:r>
            <a:endParaRPr lang="es-ES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156950" y="111863"/>
            <a:ext cx="6727418" cy="796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PE" sz="2400" dirty="0">
              <a:solidFill>
                <a:srgbClr val="FF0000"/>
              </a:solidFill>
              <a:latin typeface="Calibri" pitchFamily="34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C0000"/>
                </a:solidFill>
              </a:rPr>
              <a:t>Comprensión Lectora</a:t>
            </a:r>
            <a:br>
              <a:rPr lang="es-ES" sz="4000" b="1" dirty="0" smtClean="0">
                <a:solidFill>
                  <a:srgbClr val="CC0000"/>
                </a:solidFill>
              </a:rPr>
            </a:br>
            <a:r>
              <a:rPr lang="es-ES" sz="4000" b="1" dirty="0" smtClean="0">
                <a:solidFill>
                  <a:srgbClr val="CC0000"/>
                </a:solidFill>
              </a:rPr>
              <a:t>Castellano como segunda lengua</a:t>
            </a:r>
            <a:endParaRPr lang="es-PE" sz="4000" b="1" dirty="0">
              <a:solidFill>
                <a:srgbClr val="CC0000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507574" y="3140968"/>
            <a:ext cx="6400800" cy="1752600"/>
          </a:xfrm>
        </p:spPr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CUARTO GRADO EIB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41669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28675" name="Picture 6" descr="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1 Título"/>
          <p:cNvSpPr txBox="1">
            <a:spLocks/>
          </p:cNvSpPr>
          <p:nvPr/>
        </p:nvSpPr>
        <p:spPr bwMode="auto">
          <a:xfrm>
            <a:off x="1157288" y="111125"/>
            <a:ext cx="70151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rgbClr val="C00000"/>
                </a:solidFill>
              </a:rPr>
              <a:t>Forma de reportar los resultados</a:t>
            </a:r>
          </a:p>
          <a:p>
            <a:pPr algn="ctr" eaLnBrk="1" hangingPunct="1"/>
            <a:r>
              <a:rPr lang="es-ES" sz="3200" b="1" dirty="0" smtClean="0">
                <a:solidFill>
                  <a:srgbClr val="C00000"/>
                </a:solidFill>
              </a:rPr>
              <a:t>Segundo grado</a:t>
            </a:r>
            <a:endParaRPr lang="es-PE" sz="3200" b="1" dirty="0">
              <a:solidFill>
                <a:srgbClr val="C000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79388" y="10525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2 Marcador de contenido"/>
          <p:cNvSpPr>
            <a:spLocks noGrp="1"/>
          </p:cNvSpPr>
          <p:nvPr>
            <p:ph idx="1"/>
          </p:nvPr>
        </p:nvSpPr>
        <p:spPr>
          <a:xfrm>
            <a:off x="550044" y="1381579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dirty="0" smtClean="0"/>
          </a:p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dirty="0" smtClean="0"/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450056" y="1242256"/>
            <a:ext cx="8229600" cy="4641850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es-MX" sz="2200" dirty="0" smtClean="0"/>
              <a:t>      </a:t>
            </a:r>
            <a:r>
              <a:rPr lang="es-MX" sz="2600" b="1" dirty="0" smtClean="0"/>
              <a:t>Muestra Control (MC)</a:t>
            </a:r>
          </a:p>
          <a:p>
            <a:pPr marL="0" indent="0">
              <a:spcBef>
                <a:spcPct val="0"/>
              </a:spcBef>
              <a:buClr>
                <a:srgbClr val="C00000"/>
              </a:buClr>
              <a:buNone/>
              <a:defRPr/>
            </a:pPr>
            <a:endParaRPr lang="es-MX" sz="2600" b="1" dirty="0" smtClean="0"/>
          </a:p>
          <a:p>
            <a:pPr algn="just">
              <a:spcBef>
                <a:spcPct val="0"/>
              </a:spcBef>
              <a:buClr>
                <a:srgbClr val="C00000"/>
              </a:buClr>
              <a:buFont typeface="Wingdings 3" pitchFamily="18" charset="2"/>
              <a:buChar char=""/>
              <a:defRPr/>
            </a:pPr>
            <a:r>
              <a:rPr lang="es-MX" sz="1600" dirty="0" smtClean="0"/>
              <a:t>Los resultados generales de la Evaluación Censal se reportan a través de una Muestra de Control (MC) de Instituciones Educativas con el fin de garantizar la representatividad y confiabilidad de dichos resultados. </a:t>
            </a:r>
          </a:p>
          <a:p>
            <a:pPr marL="0" indent="0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s-MX" sz="1600" dirty="0" smtClean="0"/>
          </a:p>
          <a:p>
            <a:pPr algn="just">
              <a:spcBef>
                <a:spcPct val="0"/>
              </a:spcBef>
              <a:buClr>
                <a:srgbClr val="C00000"/>
              </a:buClr>
              <a:buFont typeface="Wingdings 3" pitchFamily="18" charset="2"/>
              <a:buChar char=""/>
              <a:defRPr/>
            </a:pPr>
            <a:r>
              <a:rPr lang="es-MX" sz="1600" dirty="0" smtClean="0"/>
              <a:t>Esto se hace porque en algunas zonas del país todavía existen ciertas condiciones que dificultan la realización de las evaluaciones (de carácter censal).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 3" pitchFamily="18" charset="2"/>
              <a:buChar char=""/>
              <a:defRPr/>
            </a:pPr>
            <a:endParaRPr lang="es-MX" sz="1600" dirty="0" smtClean="0"/>
          </a:p>
          <a:p>
            <a:pPr>
              <a:spcBef>
                <a:spcPct val="0"/>
              </a:spcBef>
              <a:buClr>
                <a:srgbClr val="C00000"/>
              </a:buClr>
              <a:buFont typeface="Wingdings 3" pitchFamily="18" charset="2"/>
              <a:buChar char=""/>
              <a:defRPr/>
            </a:pPr>
            <a:r>
              <a:rPr lang="es-MX" sz="1600" dirty="0" smtClean="0"/>
              <a:t>La Muestra de Control (MC) se diseñó con la finalidad de tener resultados representativos de los siguientes estratos: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MX" sz="1600" dirty="0" smtClean="0"/>
          </a:p>
          <a:p>
            <a:pPr lvl="1">
              <a:spcBef>
                <a:spcPct val="0"/>
              </a:spcBef>
              <a:defRPr/>
            </a:pPr>
            <a:r>
              <a:rPr lang="es-MX" sz="1600" dirty="0" smtClean="0"/>
              <a:t>Nacional</a:t>
            </a:r>
          </a:p>
          <a:p>
            <a:pPr lvl="1">
              <a:spcBef>
                <a:spcPct val="0"/>
              </a:spcBef>
              <a:defRPr/>
            </a:pPr>
            <a:r>
              <a:rPr lang="es-MX" sz="1600" dirty="0" smtClean="0"/>
              <a:t>Gestión de la IE: Estatal / No estatal</a:t>
            </a:r>
          </a:p>
          <a:p>
            <a:pPr lvl="1">
              <a:spcBef>
                <a:spcPct val="0"/>
              </a:spcBef>
              <a:defRPr/>
            </a:pPr>
            <a:r>
              <a:rPr lang="es-MX" sz="1600" dirty="0" smtClean="0"/>
              <a:t>Ubicación Geográfica de la IE: Urbana / Rural</a:t>
            </a:r>
          </a:p>
          <a:p>
            <a:pPr lvl="1">
              <a:spcBef>
                <a:spcPct val="0"/>
              </a:spcBef>
              <a:defRPr/>
            </a:pPr>
            <a:r>
              <a:rPr lang="es-MX" sz="1600" dirty="0" smtClean="0"/>
              <a:t>Característica de la IE: </a:t>
            </a:r>
            <a:r>
              <a:rPr lang="es-MX" sz="1600" dirty="0" err="1" smtClean="0"/>
              <a:t>Polidocente</a:t>
            </a:r>
            <a:r>
              <a:rPr lang="es-MX" sz="1600" dirty="0" smtClean="0"/>
              <a:t> / Multigrado</a:t>
            </a:r>
          </a:p>
          <a:p>
            <a:pPr lvl="1">
              <a:spcBef>
                <a:spcPct val="0"/>
              </a:spcBef>
              <a:defRPr/>
            </a:pPr>
            <a:r>
              <a:rPr lang="es-MX" sz="1600" dirty="0" smtClean="0"/>
              <a:t>Región (Dirección Regional de Educación)</a:t>
            </a:r>
          </a:p>
          <a:p>
            <a:pPr>
              <a:spcBef>
                <a:spcPct val="0"/>
              </a:spcBef>
              <a:defRPr/>
            </a:pPr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41187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28675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1 Título"/>
          <p:cNvSpPr txBox="1">
            <a:spLocks/>
          </p:cNvSpPr>
          <p:nvPr/>
        </p:nvSpPr>
        <p:spPr bwMode="auto">
          <a:xfrm>
            <a:off x="1157288" y="111125"/>
            <a:ext cx="75914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600" b="1" dirty="0" smtClean="0">
                <a:solidFill>
                  <a:srgbClr val="C00000"/>
                </a:solidFill>
                <a:latin typeface="+mj-lt"/>
              </a:rPr>
              <a:t>Consideraciones para la lectura de los resultados </a:t>
            </a:r>
            <a:endParaRPr lang="es-PE" sz="26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79388" y="10525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2 Marcador de contenido"/>
          <p:cNvSpPr>
            <a:spLocks noGrp="1"/>
          </p:cNvSpPr>
          <p:nvPr>
            <p:ph idx="1"/>
          </p:nvPr>
        </p:nvSpPr>
        <p:spPr>
          <a:xfrm>
            <a:off x="406400" y="1341438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smtClean="0"/>
          </a:p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smtClean="0"/>
          </a:p>
        </p:txBody>
      </p:sp>
      <p:sp>
        <p:nvSpPr>
          <p:cNvPr id="3" name="2 Rectángulo"/>
          <p:cNvSpPr/>
          <p:nvPr/>
        </p:nvSpPr>
        <p:spPr>
          <a:xfrm>
            <a:off x="196850" y="1052513"/>
            <a:ext cx="8551863" cy="5453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200" dirty="0">
              <a:solidFill>
                <a:srgbClr val="DA251D"/>
              </a:solidFill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/>
              <a:t>Población evaluada</a:t>
            </a:r>
            <a:endParaRPr lang="es-PE" b="1" dirty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600" dirty="0" smtClean="0">
                <a:latin typeface="+mn-lt"/>
              </a:rPr>
              <a:t>Estudiantes </a:t>
            </a:r>
            <a:r>
              <a:rPr lang="es-PE" sz="1600" dirty="0">
                <a:latin typeface="+mn-lt"/>
              </a:rPr>
              <a:t>de cuarto grado de primaria que tienen una lengua materna originaria y asisten a una </a:t>
            </a:r>
            <a:r>
              <a:rPr lang="es-PE" sz="1600" dirty="0" smtClean="0">
                <a:latin typeface="+mn-lt"/>
              </a:rPr>
              <a:t>Institución Educativa (IE) de Educación Intercultura</a:t>
            </a:r>
            <a:r>
              <a:rPr lang="es-PE" sz="1600" dirty="0" smtClean="0"/>
              <a:t>l </a:t>
            </a:r>
            <a:r>
              <a:rPr lang="es-PE" sz="1600" dirty="0" smtClean="0">
                <a:latin typeface="+mn-lt"/>
              </a:rPr>
              <a:t>Bilingüe (EIB) </a:t>
            </a:r>
            <a:r>
              <a:rPr lang="es-PE" sz="1600" dirty="0">
                <a:latin typeface="+mn-lt"/>
              </a:rPr>
              <a:t>con cinco o más estudiantes</a:t>
            </a:r>
            <a:r>
              <a:rPr lang="es-PE" sz="1600" dirty="0" smtClean="0">
                <a:latin typeface="+mn-lt"/>
              </a:rPr>
              <a:t>.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400" dirty="0"/>
          </a:p>
          <a:p>
            <a:pPr marL="354013" lvl="1" algn="just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600" dirty="0" smtClean="0">
                <a:latin typeface="+mn-lt"/>
              </a:rPr>
              <a:t>Esta población se evalúa en las regiones de: </a:t>
            </a:r>
            <a:r>
              <a:rPr lang="es-PE" sz="1600" dirty="0"/>
              <a:t>Amazonas, Ancash, Apurímac, Ayacucho, Cajamarca, Cusco, Huancavelica, Huánuco, Junín, Lambayeque, Loreto, Madre de Dios, Pasco, Puno, San Martín, Ucayali</a:t>
            </a:r>
            <a:r>
              <a:rPr lang="es-PE" sz="1600" dirty="0" smtClean="0"/>
              <a:t>.</a:t>
            </a:r>
            <a:endParaRPr lang="es-PE" sz="1600" dirty="0" smtClean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400" b="1" dirty="0"/>
          </a:p>
          <a:p>
            <a:pPr marL="357188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b="1" dirty="0"/>
              <a:t>Definición de las IE EIB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/>
              <a:t>En la Evaluación Censal de Estudiantes de 4to grado EIB, se considera IE EIB a aquellas que atienden a los estudiantes que tienen una lengua materna originaria, y que aprenden a leer y escribir en su lengua y en castellano como segunda </a:t>
            </a:r>
            <a:r>
              <a:rPr lang="es-PE" sz="1600" dirty="0" smtClean="0"/>
              <a:t>lengua, según lo declarado por el director de la IE.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endParaRPr lang="es-PE" sz="400" dirty="0"/>
          </a:p>
          <a:p>
            <a:pPr marL="354013" lvl="1" algn="just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 smtClean="0"/>
              <a:t>Se debe tener en cuenta que la </a:t>
            </a:r>
            <a:r>
              <a:rPr lang="es-PE" sz="1600" dirty="0"/>
              <a:t>cantidad de las IE EIB varía </a:t>
            </a:r>
            <a:r>
              <a:rPr lang="es-PE" sz="1600" dirty="0" smtClean="0"/>
              <a:t>de año a año, sobre todo en las regiones andinas. </a:t>
            </a:r>
            <a:r>
              <a:rPr lang="es-PE" sz="1600" dirty="0"/>
              <a:t>Por </a:t>
            </a:r>
            <a:r>
              <a:rPr lang="es-PE" sz="1600" dirty="0" smtClean="0"/>
              <a:t>esta consideración, </a:t>
            </a:r>
            <a:r>
              <a:rPr lang="es-PE" sz="1600" dirty="0"/>
              <a:t>al no haber una información </a:t>
            </a:r>
            <a:r>
              <a:rPr lang="es-PE" sz="1600" dirty="0" smtClean="0"/>
              <a:t>estable </a:t>
            </a:r>
            <a:r>
              <a:rPr lang="es-PE" sz="1600" dirty="0"/>
              <a:t>sobre las IE </a:t>
            </a:r>
            <a:r>
              <a:rPr lang="es-PE" sz="1600" dirty="0" smtClean="0"/>
              <a:t>EIB no </a:t>
            </a:r>
            <a:r>
              <a:rPr lang="es-PE" sz="1600" dirty="0"/>
              <a:t>es posible hacer comparaciones confiables de los resultados a nivel de las poblaciones evaluadas a lo largo del tiempo</a:t>
            </a:r>
            <a:r>
              <a:rPr lang="es-PE" sz="1600" dirty="0" smtClean="0"/>
              <a:t>.</a:t>
            </a:r>
            <a:endParaRPr lang="es-PE" sz="400" dirty="0"/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 3" pitchFamily="18" charset="2"/>
              <a:buChar char=""/>
              <a:defRPr/>
            </a:pPr>
            <a:endParaRPr lang="es-PE" sz="1000" b="1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>
                <a:latin typeface="+mn-lt"/>
              </a:rPr>
              <a:t>Competencia evaluada</a:t>
            </a:r>
            <a:endParaRPr lang="es-PE" b="1" dirty="0">
              <a:latin typeface="+mn-lt"/>
            </a:endParaRPr>
          </a:p>
          <a:p>
            <a:pPr marL="0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000" b="1" dirty="0" smtClean="0">
                <a:latin typeface="+mn-lt"/>
              </a:rPr>
              <a:t>             </a:t>
            </a:r>
            <a:r>
              <a:rPr lang="es-PE" sz="1600" dirty="0" smtClean="0">
                <a:latin typeface="+mn-lt"/>
              </a:rPr>
              <a:t>Comprensión lectora en castellano como segunda lengua</a:t>
            </a:r>
            <a:endParaRPr lang="es-PE" sz="1600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400" dirty="0">
              <a:latin typeface="+mn-lt"/>
            </a:endParaRPr>
          </a:p>
          <a:p>
            <a:pPr marL="0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endParaRPr lang="es-PE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6244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800" dirty="0" smtClean="0"/>
              <a:t>Las pruebas fueron analizadas aplicando el modelo </a:t>
            </a:r>
            <a:r>
              <a:rPr lang="es-ES" sz="1800" dirty="0" err="1" smtClean="0"/>
              <a:t>Rasch</a:t>
            </a:r>
            <a:r>
              <a:rPr lang="es-ES" sz="1800" dirty="0" smtClean="0"/>
              <a:t>, cuyos indicadores se presentan a continuación: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400" dirty="0" smtClean="0"/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s-MX" sz="22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PE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4925" y="44450"/>
            <a:ext cx="885825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79388" y="188913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  <a:t>              </a:t>
            </a:r>
            <a:r>
              <a:rPr lang="es-PE" sz="3200" dirty="0">
                <a:solidFill>
                  <a:srgbClr val="C00000"/>
                </a:solidFill>
                <a:latin typeface="+mj-lt"/>
                <a:ea typeface="+mn-ea"/>
              </a:rPr>
              <a:t>Propiedades Psicométricas</a:t>
            </a:r>
            <a: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  <a:t/>
            </a:r>
            <a:b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</a:br>
            <a:endParaRPr lang="es-PE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0825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244475" y="296863"/>
            <a:ext cx="9001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188" y="2205038"/>
          <a:ext cx="5381625" cy="277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13"/>
                <a:gridCol w="2309812"/>
              </a:tblGrid>
              <a:tr h="640041">
                <a:tc>
                  <a:txBody>
                    <a:bodyPr/>
                    <a:lstStyle/>
                    <a:p>
                      <a:pPr algn="r"/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Prueba</a:t>
                      </a:r>
                    </a:p>
                    <a:p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Indicador</a:t>
                      </a:r>
                      <a:endParaRPr lang="es-PE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Castellano como L2</a:t>
                      </a:r>
                      <a:endParaRPr lang="es-PE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1283">
                <a:tc>
                  <a:txBody>
                    <a:bodyPr/>
                    <a:lstStyle/>
                    <a:p>
                      <a:r>
                        <a:rPr lang="es-PE" sz="1800" dirty="0" smtClean="0">
                          <a:latin typeface="Gill Sans MT" pitchFamily="34" charset="0"/>
                        </a:rPr>
                        <a:t>Confiabilidad</a:t>
                      </a:r>
                      <a:endParaRPr lang="es-PE" sz="1800" dirty="0"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0,88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400">
                <a:tc>
                  <a:txBody>
                    <a:bodyPr/>
                    <a:lstStyle/>
                    <a:p>
                      <a:r>
                        <a:rPr lang="es-PE" sz="1800" dirty="0" smtClean="0">
                          <a:latin typeface="Gill Sans MT" pitchFamily="34" charset="0"/>
                        </a:rPr>
                        <a:t>Ajuste al modelo</a:t>
                      </a:r>
                    </a:p>
                    <a:p>
                      <a:r>
                        <a:rPr lang="es-PE" sz="1600" dirty="0" err="1" smtClean="0">
                          <a:latin typeface="Gill Sans MT" pitchFamily="34" charset="0"/>
                        </a:rPr>
                        <a:t>Infit</a:t>
                      </a:r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dirty="0" err="1" smtClean="0">
                          <a:latin typeface="Gill Sans MT" pitchFamily="34" charset="0"/>
                        </a:rPr>
                        <a:t>Outfit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[ 0,80 – 1,23 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smtClean="0">
                          <a:latin typeface="Gill Sans MT" pitchFamily="34" charset="0"/>
                        </a:rPr>
                        <a:t>[  0,64</a:t>
                      </a:r>
                      <a:r>
                        <a:rPr lang="es-PE" sz="1600" baseline="0" smtClean="0">
                          <a:latin typeface="Gill Sans MT" pitchFamily="34" charset="0"/>
                        </a:rPr>
                        <a:t> – 1,47]</a:t>
                      </a:r>
                      <a:endParaRPr lang="es-PE" sz="1600" dirty="0" smtClean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400">
                <a:tc>
                  <a:txBody>
                    <a:bodyPr/>
                    <a:lstStyle/>
                    <a:p>
                      <a:r>
                        <a:rPr lang="es-PE" sz="1800" dirty="0" err="1" smtClean="0">
                          <a:latin typeface="Gill Sans MT" pitchFamily="34" charset="0"/>
                        </a:rPr>
                        <a:t>Unidimensionalidad</a:t>
                      </a:r>
                      <a:endParaRPr lang="es-PE" sz="180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dirty="0" smtClean="0">
                          <a:latin typeface="Gill Sans MT" pitchFamily="34" charset="0"/>
                        </a:rPr>
                        <a:t>Primer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 </a:t>
                      </a:r>
                      <a:r>
                        <a:rPr lang="es-PE" sz="1600" baseline="0" dirty="0" err="1" smtClean="0">
                          <a:latin typeface="Gill Sans MT" pitchFamily="34" charset="0"/>
                        </a:rPr>
                        <a:t>autovalor</a:t>
                      </a:r>
                      <a:endParaRPr lang="es-PE" sz="1600" baseline="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baseline="0" dirty="0" smtClean="0">
                          <a:latin typeface="Gill Sans MT" pitchFamily="34" charset="0"/>
                        </a:rPr>
                        <a:t>Varianza del primer </a:t>
                      </a:r>
                      <a:r>
                        <a:rPr lang="es-PE" sz="1600" baseline="0" dirty="0" err="1" smtClean="0">
                          <a:latin typeface="Gill Sans MT" pitchFamily="34" charset="0"/>
                        </a:rPr>
                        <a:t>autovalor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2,6</a:t>
                      </a: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4,7%</a:t>
                      </a: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39750" y="5245100"/>
            <a:ext cx="8064500" cy="161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q"/>
              <a:defRPr/>
            </a:pPr>
            <a:r>
              <a:rPr lang="es-ES" sz="2000" dirty="0">
                <a:latin typeface="+mn-lt"/>
                <a:cs typeface="+mn-cs"/>
              </a:rPr>
              <a:t>En resumen</a:t>
            </a:r>
            <a:r>
              <a:rPr lang="es-PE" sz="2000" dirty="0">
                <a:latin typeface="+mn-lt"/>
                <a:cs typeface="+mn-cs"/>
              </a:rPr>
              <a:t> las pruebas tienen</a:t>
            </a:r>
            <a:r>
              <a:rPr lang="es-ES" sz="2000" dirty="0">
                <a:latin typeface="+mn-lt"/>
                <a:cs typeface="+mn-cs"/>
              </a:rPr>
              <a:t>:</a:t>
            </a:r>
            <a:endParaRPr lang="es-PE" sz="2000" dirty="0">
              <a:latin typeface="+mn-lt"/>
              <a:cs typeface="+mn-cs"/>
            </a:endParaRP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sz="2000" dirty="0">
                <a:solidFill>
                  <a:schemeClr val="tx2"/>
                </a:solidFill>
                <a:latin typeface="Gill Sans MT" pitchFamily="34" charset="0"/>
                <a:cs typeface="+mn-cs"/>
              </a:rPr>
              <a:t>  </a:t>
            </a:r>
            <a:r>
              <a:rPr lang="es-ES" dirty="0">
                <a:latin typeface="+mn-lt"/>
                <a:cs typeface="+mn-cs"/>
              </a:rPr>
              <a:t>Alta confiabilidad</a:t>
            </a: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  <a:cs typeface="+mn-cs"/>
              </a:rPr>
              <a:t>  Ajuste adecuado al modelo psicométrico </a:t>
            </a: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  <a:cs typeface="+mn-cs"/>
              </a:rPr>
              <a:t>  Evidencia a favor de un modelo unidimensional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9817" y="260648"/>
            <a:ext cx="158190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5 Conector recto"/>
          <p:cNvCxnSpPr/>
          <p:nvPr/>
        </p:nvCxnSpPr>
        <p:spPr>
          <a:xfrm>
            <a:off x="306808" y="99046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2488431" y="1268760"/>
            <a:ext cx="42057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Total y Sexo de estudiantes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11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90604"/>
              </p:ext>
            </p:extLst>
          </p:nvPr>
        </p:nvGraphicFramePr>
        <p:xfrm>
          <a:off x="1121679" y="1988840"/>
          <a:ext cx="6561145" cy="3231231"/>
        </p:xfrm>
        <a:graphic>
          <a:graphicData uri="http://schemas.openxmlformats.org/drawingml/2006/table">
            <a:tbl>
              <a:tblPr>
                <a:noFill/>
                <a:effectLst/>
                <a:tableStyleId>{0E3FDE45-AF77-4B5C-9715-49D594BDF05E}</a:tableStyleId>
              </a:tblPr>
              <a:tblGrid>
                <a:gridCol w="1595623"/>
                <a:gridCol w="1837534"/>
                <a:gridCol w="1690725"/>
                <a:gridCol w="1437263"/>
              </a:tblGrid>
              <a:tr h="5236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kumimoji="0" lang="es-P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Total</a:t>
                      </a:r>
                      <a:endParaRPr kumimoji="0" lang="es-P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Hombre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Mujer</a:t>
                      </a:r>
                      <a:endParaRPr kumimoji="0" lang="es-PE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49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59827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13,5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411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Proceso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25,9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24,5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352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Inicio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61,7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60,7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62,7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419996" cy="782960"/>
          </a:xfrm>
        </p:spPr>
        <p:txBody>
          <a:bodyPr>
            <a:normAutofit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s-PE" sz="2200" b="1" dirty="0">
                <a:solidFill>
                  <a:srgbClr val="C00000"/>
                </a:solidFill>
                <a:latin typeface="+mn-lt"/>
              </a:rPr>
              <a:t>. Lectora en Castellano como </a:t>
            </a:r>
            <a:r>
              <a:rPr lang="es-PE" sz="2200" b="1" dirty="0" smtClean="0">
                <a:solidFill>
                  <a:srgbClr val="C00000"/>
                </a:solidFill>
                <a:latin typeface="+mn-lt"/>
              </a:rPr>
              <a:t>Segunda Lengua 2013: Niveles de Logro</a:t>
            </a:r>
            <a:endParaRPr lang="es-PE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107504" y="38240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es-PE" sz="2200" b="1" dirty="0">
                <a:solidFill>
                  <a:srgbClr val="C00000"/>
                </a:solidFill>
              </a:rPr>
              <a:t>C. Lectora en Castellano como </a:t>
            </a:r>
            <a:r>
              <a:rPr lang="es-PE" sz="2200" b="1" dirty="0" smtClean="0">
                <a:solidFill>
                  <a:srgbClr val="C00000"/>
                </a:solidFill>
              </a:rPr>
              <a:t>Segunda Lengua 2013: Niveles de Logro</a:t>
            </a:r>
            <a:r>
              <a:rPr lang="es-PE" sz="2800" b="1" dirty="0">
                <a:solidFill>
                  <a:srgbClr val="C00000"/>
                </a:solidFill>
              </a:rPr>
              <a:t/>
            </a:r>
            <a:br>
              <a:rPr lang="es-PE" sz="2800" b="1" dirty="0">
                <a:solidFill>
                  <a:srgbClr val="C00000"/>
                </a:solidFill>
              </a:rPr>
            </a:br>
            <a:r>
              <a:rPr lang="es-PE" sz="2700" b="1" dirty="0" smtClean="0"/>
              <a:t>Total y Sexo</a:t>
            </a:r>
            <a:endParaRPr lang="es-PE" sz="2700" b="1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71" y="1401798"/>
            <a:ext cx="6852250" cy="49779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9" y="2780928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69635" name="Picture 6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1 Título"/>
          <p:cNvSpPr txBox="1">
            <a:spLocks/>
          </p:cNvSpPr>
          <p:nvPr/>
        </p:nvSpPr>
        <p:spPr bwMode="auto">
          <a:xfrm>
            <a:off x="1157288" y="111125"/>
            <a:ext cx="67278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PE" sz="2400">
              <a:solidFill>
                <a:srgbClr val="FF0000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35000" y="2133600"/>
            <a:ext cx="7772400" cy="147002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CC0000"/>
                </a:solidFill>
              </a:rPr>
              <a:t>Conclusiones </a:t>
            </a:r>
            <a:br>
              <a:rPr lang="es-ES" b="1" dirty="0" smtClean="0">
                <a:solidFill>
                  <a:srgbClr val="CC0000"/>
                </a:solidFill>
              </a:rPr>
            </a:br>
            <a:r>
              <a:rPr lang="es-ES" b="1" dirty="0" smtClean="0">
                <a:solidFill>
                  <a:srgbClr val="CC0000"/>
                </a:solidFill>
              </a:rPr>
              <a:t>ECE 2013 </a:t>
            </a:r>
            <a:br>
              <a:rPr lang="es-ES" b="1" dirty="0" smtClean="0">
                <a:solidFill>
                  <a:srgbClr val="CC0000"/>
                </a:solidFill>
              </a:rPr>
            </a:br>
            <a:r>
              <a:rPr lang="es-ES" b="1" dirty="0" smtClean="0">
                <a:solidFill>
                  <a:srgbClr val="CC0000"/>
                </a:solidFill>
              </a:rPr>
              <a:t>Segundo grado</a:t>
            </a:r>
            <a:endParaRPr lang="es-PE" b="1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350" y="0"/>
            <a:ext cx="8856663" cy="133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0659" name="1 Título"/>
          <p:cNvSpPr txBox="1">
            <a:spLocks/>
          </p:cNvSpPr>
          <p:nvPr/>
        </p:nvSpPr>
        <p:spPr bwMode="auto">
          <a:xfrm>
            <a:off x="380999" y="188913"/>
            <a:ext cx="873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Conclusiones ECE 2013 </a:t>
            </a:r>
            <a:endParaRPr lang="es-PE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2250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Marcador de contenido"/>
          <p:cNvSpPr>
            <a:spLocks/>
          </p:cNvSpPr>
          <p:nvPr/>
        </p:nvSpPr>
        <p:spPr bwMode="auto">
          <a:xfrm>
            <a:off x="381000" y="1143000"/>
            <a:ext cx="8120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4763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Gill Sans MT" pitchFamily="34" charset="0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20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dirty="0">
              <a:latin typeface="+mj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  <a:p>
            <a:pPr marL="385763" lvl="1" indent="188913" algn="just" fontAlgn="auto">
              <a:spcBef>
                <a:spcPct val="150000"/>
              </a:spcBef>
              <a:spcAft>
                <a:spcPts val="0"/>
              </a:spcAft>
              <a:buClr>
                <a:schemeClr val="accent2"/>
              </a:buClr>
              <a:buSzPct val="76000"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063" y="1428750"/>
            <a:ext cx="8143875" cy="43950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s-PE" sz="2200" dirty="0">
                <a:latin typeface="+mj-lt"/>
                <a:cs typeface="+mn-cs"/>
              </a:rPr>
              <a:t>Los </a:t>
            </a:r>
            <a:r>
              <a:rPr lang="es-PE" sz="2200" dirty="0" smtClean="0">
                <a:latin typeface="+mj-lt"/>
                <a:cs typeface="+mn-cs"/>
              </a:rPr>
              <a:t>resultados, en términos de niveles de logro, </a:t>
            </a:r>
            <a:r>
              <a:rPr lang="es-PE" sz="2200" dirty="0">
                <a:latin typeface="+mj-lt"/>
                <a:cs typeface="+mn-cs"/>
              </a:rPr>
              <a:t>de la ECE </a:t>
            </a:r>
            <a:r>
              <a:rPr lang="es-PE" sz="2200" dirty="0" smtClean="0">
                <a:latin typeface="+mj-lt"/>
                <a:cs typeface="+mn-cs"/>
              </a:rPr>
              <a:t>2013 </a:t>
            </a:r>
            <a:r>
              <a:rPr lang="es-PE" sz="2200" dirty="0">
                <a:latin typeface="+mj-lt"/>
                <a:cs typeface="+mn-cs"/>
              </a:rPr>
              <a:t>en comparación con los resultados de la ECE </a:t>
            </a:r>
            <a:r>
              <a:rPr lang="es-PE" sz="2200" dirty="0" smtClean="0">
                <a:latin typeface="+mj-lt"/>
                <a:cs typeface="+mn-cs"/>
              </a:rPr>
              <a:t>2012 muestran</a:t>
            </a:r>
            <a:r>
              <a:rPr lang="es-PE" sz="2200" dirty="0">
                <a:latin typeface="+mj-lt"/>
                <a:cs typeface="+mn-cs"/>
              </a:rPr>
              <a:t>: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900" dirty="0">
              <a:latin typeface="+mj-lt"/>
              <a:cs typeface="+mn-cs"/>
            </a:endParaRPr>
          </a:p>
          <a:p>
            <a:pPr indent="-342900" fontAlgn="auto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 Escala Nacional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200" dirty="0">
              <a:solidFill>
                <a:srgbClr val="DA251D"/>
              </a:solidFill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200" dirty="0">
                <a:latin typeface="+mn-lt"/>
                <a:cs typeface="Arial" pitchFamily="34" charset="0"/>
              </a:rPr>
              <a:t>Tanto en Comprensión lectora como en Matemática </a:t>
            </a:r>
            <a:r>
              <a:rPr lang="es-PE" sz="2200" dirty="0" smtClean="0">
                <a:latin typeface="+mn-lt"/>
                <a:cs typeface="Arial" pitchFamily="34" charset="0"/>
              </a:rPr>
              <a:t>se </a:t>
            </a:r>
            <a:r>
              <a:rPr lang="es-PE" sz="2200" dirty="0">
                <a:latin typeface="+mn-lt"/>
                <a:cs typeface="Arial" pitchFamily="34" charset="0"/>
              </a:rPr>
              <a:t>observa un incremento significativo del porcentaje de estudiantes en el nivel de logro esperado.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endParaRPr lang="es-PE" sz="1200" dirty="0"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200" dirty="0" smtClean="0">
                <a:cs typeface="Arial" pitchFamily="34" charset="0"/>
              </a:rPr>
              <a:t>Mientras e</a:t>
            </a:r>
            <a:r>
              <a:rPr lang="es-PE" sz="2200" dirty="0" smtClean="0">
                <a:latin typeface="+mn-lt"/>
                <a:cs typeface="Arial" pitchFamily="34" charset="0"/>
              </a:rPr>
              <a:t>n Comprensión </a:t>
            </a:r>
            <a:r>
              <a:rPr lang="es-PE" sz="2200" dirty="0">
                <a:latin typeface="+mn-lt"/>
                <a:cs typeface="Arial" pitchFamily="34" charset="0"/>
              </a:rPr>
              <a:t>lectora hay una disminución estadísticamente significativa del porcentaje de estudiantes </a:t>
            </a:r>
            <a:r>
              <a:rPr lang="es-PE" sz="2200" dirty="0" smtClean="0">
                <a:latin typeface="+mn-lt"/>
                <a:cs typeface="Arial" pitchFamily="34" charset="0"/>
              </a:rPr>
              <a:t>en el grupo más bajo de logro, en Matemática se observa un incremento en este.</a:t>
            </a:r>
            <a:endParaRPr lang="es-ES" sz="2200" dirty="0">
              <a:latin typeface="+mn-lt"/>
              <a:cs typeface="Arial" pitchFamily="34" charset="0"/>
            </a:endParaRPr>
          </a:p>
          <a:p>
            <a:pPr marL="274638" indent="-274638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s-ES" sz="20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2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350" y="0"/>
            <a:ext cx="8856663" cy="133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1683" name="1 Título"/>
          <p:cNvSpPr txBox="1">
            <a:spLocks/>
          </p:cNvSpPr>
          <p:nvPr/>
        </p:nvSpPr>
        <p:spPr bwMode="auto">
          <a:xfrm>
            <a:off x="500063" y="188913"/>
            <a:ext cx="8615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Conclusiones ECE </a:t>
            </a:r>
            <a:r>
              <a:rPr lang="es-E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2013 </a:t>
            </a:r>
            <a:endParaRPr lang="es-PE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2250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Marcador de contenido"/>
          <p:cNvSpPr>
            <a:spLocks/>
          </p:cNvSpPr>
          <p:nvPr/>
        </p:nvSpPr>
        <p:spPr bwMode="auto">
          <a:xfrm>
            <a:off x="381000" y="1143000"/>
            <a:ext cx="8120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4763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Gill Sans MT" pitchFamily="34" charset="0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20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dirty="0">
              <a:latin typeface="+mj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  <a:p>
            <a:pPr marL="385763" lvl="1" indent="188913" algn="just" fontAlgn="auto">
              <a:spcBef>
                <a:spcPct val="150000"/>
              </a:spcBef>
              <a:spcAft>
                <a:spcPts val="0"/>
              </a:spcAft>
              <a:buClr>
                <a:schemeClr val="accent2"/>
              </a:buClr>
              <a:buSzPct val="76000"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0057" y="1258656"/>
            <a:ext cx="8143875" cy="41057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s-PE" sz="2200" dirty="0">
                <a:latin typeface="+mj-lt"/>
                <a:cs typeface="+mn-cs"/>
              </a:rPr>
              <a:t>Los resultados de la ECE </a:t>
            </a:r>
            <a:r>
              <a:rPr lang="es-PE" sz="2200" dirty="0" smtClean="0">
                <a:latin typeface="+mj-lt"/>
                <a:cs typeface="+mn-cs"/>
              </a:rPr>
              <a:t>2013 </a:t>
            </a:r>
            <a:r>
              <a:rPr lang="es-PE" sz="2200" dirty="0">
                <a:latin typeface="+mj-lt"/>
                <a:cs typeface="+mn-cs"/>
              </a:rPr>
              <a:t>en comparación con los resultados de la ECE </a:t>
            </a:r>
            <a:r>
              <a:rPr lang="es-PE" sz="2200" dirty="0" smtClean="0">
                <a:latin typeface="+mj-lt"/>
                <a:cs typeface="+mn-cs"/>
              </a:rPr>
              <a:t>2012 </a:t>
            </a:r>
            <a:r>
              <a:rPr lang="es-PE" sz="2200" dirty="0">
                <a:latin typeface="+mj-lt"/>
                <a:cs typeface="+mn-cs"/>
              </a:rPr>
              <a:t>muestran</a:t>
            </a:r>
            <a:r>
              <a:rPr lang="es-PE" sz="2200" dirty="0" smtClean="0">
                <a:latin typeface="+mj-lt"/>
                <a:cs typeface="+mn-cs"/>
              </a:rPr>
              <a:t>: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900" dirty="0">
              <a:latin typeface="+mj-lt"/>
              <a:cs typeface="+mn-cs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2400" b="1" dirty="0">
                <a:solidFill>
                  <a:srgbClr val="DA251D"/>
                </a:solidFill>
                <a:latin typeface="+mn-lt"/>
                <a:cs typeface="Arial" pitchFamily="34" charset="0"/>
              </a:rPr>
              <a:t> </a:t>
            </a:r>
            <a:r>
              <a:rPr lang="es-P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Según </a:t>
            </a:r>
            <a:r>
              <a:rPr lang="es-PE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Sexo </a:t>
            </a:r>
            <a:r>
              <a:rPr lang="es-P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 los estudiantes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200" dirty="0">
              <a:solidFill>
                <a:srgbClr val="DA251D"/>
              </a:solidFill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>
                <a:latin typeface="+mn-lt"/>
                <a:cs typeface="Arial" pitchFamily="34" charset="0"/>
              </a:rPr>
              <a:t>En Comprensión </a:t>
            </a:r>
            <a:r>
              <a:rPr lang="es-PE" sz="2000" dirty="0" smtClean="0">
                <a:latin typeface="+mn-lt"/>
                <a:cs typeface="Arial" pitchFamily="34" charset="0"/>
              </a:rPr>
              <a:t>lectora, tanto </a:t>
            </a:r>
            <a:r>
              <a:rPr lang="es-PE" sz="2000" dirty="0">
                <a:latin typeface="+mn-lt"/>
                <a:cs typeface="Arial" pitchFamily="34" charset="0"/>
              </a:rPr>
              <a:t>en mujeres como en hombres </a:t>
            </a:r>
            <a:r>
              <a:rPr lang="es-PE" sz="2000" dirty="0">
                <a:cs typeface="Arial" pitchFamily="34" charset="0"/>
              </a:rPr>
              <a:t>se observa un incremento estadísticamente significativo del porcentaje de estudiantes en el nivel de logro </a:t>
            </a:r>
            <a:r>
              <a:rPr lang="es-PE" sz="2000" dirty="0" smtClean="0">
                <a:cs typeface="Arial" pitchFamily="34" charset="0"/>
              </a:rPr>
              <a:t>esperado, así como una disminución en el más bajo. </a:t>
            </a:r>
            <a:endParaRPr lang="es-PE" sz="2000" dirty="0"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endParaRPr lang="es-PE" sz="2000" dirty="0"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>
                <a:latin typeface="+mn-lt"/>
                <a:cs typeface="Arial" pitchFamily="34" charset="0"/>
              </a:rPr>
              <a:t>En Matemática, </a:t>
            </a:r>
            <a:r>
              <a:rPr lang="es-PE" sz="2000" dirty="0" smtClean="0">
                <a:latin typeface="+mn-lt"/>
                <a:cs typeface="Arial" pitchFamily="34" charset="0"/>
              </a:rPr>
              <a:t>si bien </a:t>
            </a:r>
            <a:r>
              <a:rPr lang="es-PE" sz="2000" dirty="0" smtClean="0">
                <a:cs typeface="Arial" pitchFamily="34" charset="0"/>
              </a:rPr>
              <a:t>tanto </a:t>
            </a:r>
            <a:r>
              <a:rPr lang="es-PE" sz="2000" dirty="0">
                <a:cs typeface="Arial" pitchFamily="34" charset="0"/>
              </a:rPr>
              <a:t>en mujeres como en hombres se observa un incremento estadísticamente significativo del porcentaje de estudiantes en el nivel de logro </a:t>
            </a:r>
            <a:r>
              <a:rPr lang="es-PE" sz="2000" dirty="0" smtClean="0">
                <a:cs typeface="Arial" pitchFamily="34" charset="0"/>
              </a:rPr>
              <a:t>esperado, se registra también un aumento en el nivel más bajo. </a:t>
            </a:r>
            <a:endParaRPr lang="es-ES" sz="20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0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350" y="0"/>
            <a:ext cx="8856663" cy="133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2707" name="1 Título"/>
          <p:cNvSpPr txBox="1">
            <a:spLocks/>
          </p:cNvSpPr>
          <p:nvPr/>
        </p:nvSpPr>
        <p:spPr bwMode="auto">
          <a:xfrm>
            <a:off x="500063" y="188913"/>
            <a:ext cx="8615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Conclusiones ECE 2013 </a:t>
            </a:r>
            <a:endParaRPr lang="es-PE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2250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Marcador de contenido"/>
          <p:cNvSpPr>
            <a:spLocks/>
          </p:cNvSpPr>
          <p:nvPr/>
        </p:nvSpPr>
        <p:spPr bwMode="auto">
          <a:xfrm>
            <a:off x="381000" y="1143000"/>
            <a:ext cx="8120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4763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Gill Sans MT" pitchFamily="34" charset="0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20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dirty="0">
              <a:latin typeface="+mj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  <a:p>
            <a:pPr marL="385763" lvl="1" indent="188913" algn="just" fontAlgn="auto">
              <a:spcBef>
                <a:spcPct val="150000"/>
              </a:spcBef>
              <a:spcAft>
                <a:spcPts val="0"/>
              </a:spcAft>
              <a:buClr>
                <a:schemeClr val="accent2"/>
              </a:buClr>
              <a:buSzPct val="76000"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404812" y="1331913"/>
            <a:ext cx="8072437" cy="51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es-PE" sz="2200" dirty="0">
                <a:latin typeface="+mj-lt"/>
                <a:cs typeface="+mn-cs"/>
              </a:rPr>
              <a:t>Los resultados de la ECE </a:t>
            </a:r>
            <a:r>
              <a:rPr lang="es-PE" sz="2200" dirty="0" smtClean="0">
                <a:latin typeface="+mj-lt"/>
                <a:cs typeface="+mn-cs"/>
              </a:rPr>
              <a:t>2013 </a:t>
            </a:r>
            <a:r>
              <a:rPr lang="es-PE" sz="2200" dirty="0">
                <a:latin typeface="+mj-lt"/>
                <a:cs typeface="+mn-cs"/>
              </a:rPr>
              <a:t>en comparación con los resultados de la ECE </a:t>
            </a:r>
            <a:r>
              <a:rPr lang="es-PE" sz="2200" dirty="0" smtClean="0">
                <a:latin typeface="+mj-lt"/>
                <a:cs typeface="+mn-cs"/>
              </a:rPr>
              <a:t>2012 </a:t>
            </a:r>
            <a:r>
              <a:rPr lang="es-PE" sz="2200" dirty="0">
                <a:latin typeface="+mj-lt"/>
                <a:cs typeface="+mn-cs"/>
              </a:rPr>
              <a:t>muestran:</a:t>
            </a:r>
          </a:p>
          <a:p>
            <a:pPr marL="274638" indent="-274638"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+mj-lt"/>
              <a:cs typeface="+mn-cs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b="1" dirty="0">
                <a:latin typeface="+mn-lt"/>
                <a:cs typeface="Arial" pitchFamily="34" charset="0"/>
              </a:rPr>
              <a:t> </a:t>
            </a:r>
            <a:r>
              <a:rPr lang="es-P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Según Tipo de Gestión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200" dirty="0">
              <a:solidFill>
                <a:srgbClr val="DA251D"/>
              </a:solidFill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>
                <a:latin typeface="+mn-lt"/>
                <a:cs typeface="Arial" pitchFamily="34" charset="0"/>
              </a:rPr>
              <a:t>En Comprensión Lectora, en las IE </a:t>
            </a:r>
            <a:r>
              <a:rPr lang="es-PE" sz="2000" dirty="0" smtClean="0">
                <a:latin typeface="+mn-lt"/>
                <a:cs typeface="Arial" pitchFamily="34" charset="0"/>
              </a:rPr>
              <a:t>Estatales se </a:t>
            </a:r>
            <a:r>
              <a:rPr lang="es-PE" sz="2000" dirty="0">
                <a:latin typeface="+mn-lt"/>
                <a:cs typeface="Arial" pitchFamily="34" charset="0"/>
              </a:rPr>
              <a:t>observa </a:t>
            </a:r>
            <a:r>
              <a:rPr lang="es-PE" sz="2000" dirty="0" smtClean="0">
                <a:latin typeface="+mn-lt"/>
                <a:cs typeface="Arial" pitchFamily="34" charset="0"/>
              </a:rPr>
              <a:t>un incremento </a:t>
            </a:r>
            <a:r>
              <a:rPr lang="es-PE" sz="2000" dirty="0">
                <a:latin typeface="+mn-lt"/>
                <a:cs typeface="Arial" pitchFamily="34" charset="0"/>
              </a:rPr>
              <a:t>estadísticamente </a:t>
            </a:r>
            <a:r>
              <a:rPr lang="es-PE" sz="2000" dirty="0" smtClean="0">
                <a:latin typeface="+mn-lt"/>
                <a:cs typeface="Arial" pitchFamily="34" charset="0"/>
              </a:rPr>
              <a:t>significativo </a:t>
            </a:r>
            <a:r>
              <a:rPr lang="es-PE" sz="2000" dirty="0">
                <a:latin typeface="+mn-lt"/>
                <a:cs typeface="Arial" pitchFamily="34" charset="0"/>
              </a:rPr>
              <a:t>del porcentaje de estudiantes </a:t>
            </a:r>
            <a:r>
              <a:rPr lang="es-PE" sz="2000" dirty="0" smtClean="0">
                <a:latin typeface="+mn-lt"/>
                <a:cs typeface="Arial" pitchFamily="34" charset="0"/>
              </a:rPr>
              <a:t>en el nivel de logro esperado, y una disminución del </a:t>
            </a:r>
            <a:r>
              <a:rPr lang="es-PE" sz="2000" dirty="0">
                <a:latin typeface="+mn-lt"/>
                <a:cs typeface="Arial" pitchFamily="34" charset="0"/>
              </a:rPr>
              <a:t>porcentaje de estudiantes en </a:t>
            </a:r>
            <a:r>
              <a:rPr lang="es-PE" sz="2000" dirty="0" smtClean="0">
                <a:latin typeface="+mn-lt"/>
                <a:cs typeface="Arial" pitchFamily="34" charset="0"/>
              </a:rPr>
              <a:t>el grupo más bajo. </a:t>
            </a:r>
            <a:r>
              <a:rPr lang="es-PE" sz="2000" dirty="0">
                <a:latin typeface="+mn-lt"/>
                <a:cs typeface="Arial" pitchFamily="34" charset="0"/>
              </a:rPr>
              <a:t>Sin embargo, en las IE </a:t>
            </a:r>
            <a:r>
              <a:rPr lang="es-PE" sz="2000" dirty="0" smtClean="0">
                <a:latin typeface="+mn-lt"/>
                <a:cs typeface="Arial" pitchFamily="34" charset="0"/>
              </a:rPr>
              <a:t>No Estatales disminuye </a:t>
            </a:r>
            <a:r>
              <a:rPr lang="es-PE" sz="2000" dirty="0">
                <a:latin typeface="+mn-lt"/>
                <a:cs typeface="Arial" pitchFamily="34" charset="0"/>
              </a:rPr>
              <a:t>de manera estadísticamente significativa </a:t>
            </a:r>
            <a:r>
              <a:rPr lang="es-PE" sz="2000" dirty="0" smtClean="0">
                <a:latin typeface="+mn-lt"/>
                <a:cs typeface="Arial" pitchFamily="34" charset="0"/>
              </a:rPr>
              <a:t>el </a:t>
            </a:r>
            <a:r>
              <a:rPr lang="es-PE" sz="2000" dirty="0">
                <a:latin typeface="+mn-lt"/>
                <a:cs typeface="Arial" pitchFamily="34" charset="0"/>
              </a:rPr>
              <a:t>porcentaje de estudiantes </a:t>
            </a:r>
            <a:r>
              <a:rPr lang="es-PE" sz="2000" dirty="0" smtClean="0">
                <a:latin typeface="+mn-lt"/>
                <a:cs typeface="Arial" pitchFamily="34" charset="0"/>
              </a:rPr>
              <a:t>en el nivel esperado, y no se registran cambios en el grupo más bajo.</a:t>
            </a:r>
            <a:endParaRPr lang="es-PE" sz="2000" dirty="0"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endParaRPr lang="es-PE" sz="2000" dirty="0">
              <a:latin typeface="+mn-lt"/>
              <a:cs typeface="Arial" pitchFamily="34" charset="0"/>
            </a:endParaRPr>
          </a:p>
          <a:p>
            <a:pPr marL="342900" lvl="1" indent="-342900" algn="just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>
                <a:latin typeface="+mn-lt"/>
                <a:cs typeface="Arial" pitchFamily="34" charset="0"/>
              </a:rPr>
              <a:t>En Matemática, en las IE </a:t>
            </a:r>
            <a:r>
              <a:rPr lang="es-PE" sz="2000" dirty="0" smtClean="0">
                <a:cs typeface="Arial" pitchFamily="34" charset="0"/>
              </a:rPr>
              <a:t>Estatales y No Estatales </a:t>
            </a:r>
            <a:r>
              <a:rPr lang="es-PE" sz="2000" dirty="0" smtClean="0">
                <a:latin typeface="+mn-lt"/>
                <a:cs typeface="Arial" pitchFamily="34" charset="0"/>
              </a:rPr>
              <a:t>se </a:t>
            </a:r>
            <a:r>
              <a:rPr lang="es-PE" sz="2000" dirty="0">
                <a:latin typeface="+mn-lt"/>
                <a:cs typeface="Arial" pitchFamily="34" charset="0"/>
              </a:rPr>
              <a:t>observa </a:t>
            </a:r>
            <a:r>
              <a:rPr lang="es-PE" sz="2000" dirty="0">
                <a:cs typeface="Arial" pitchFamily="34" charset="0"/>
              </a:rPr>
              <a:t>un incremento estadísticamente significativo del porcentaje de estudiantes en el nivel de logro </a:t>
            </a:r>
            <a:r>
              <a:rPr lang="es-PE" sz="2000" dirty="0" smtClean="0">
                <a:cs typeface="Arial" pitchFamily="34" charset="0"/>
              </a:rPr>
              <a:t>esperado. Mientras en las Estatales no se registran cambios en el grupo más bajo, en las No Estatales se registra un incremento.</a:t>
            </a:r>
            <a:endParaRPr lang="es-PE" sz="2000" dirty="0"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endParaRPr lang="es-PE" sz="20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350" y="0"/>
            <a:ext cx="8856663" cy="133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3731" name="1 Título"/>
          <p:cNvSpPr txBox="1">
            <a:spLocks/>
          </p:cNvSpPr>
          <p:nvPr/>
        </p:nvSpPr>
        <p:spPr bwMode="auto">
          <a:xfrm>
            <a:off x="611559" y="188913"/>
            <a:ext cx="85038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Conclusiones ECE 2013 </a:t>
            </a:r>
            <a:endParaRPr lang="es-PE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2250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Marcador de contenido"/>
          <p:cNvSpPr>
            <a:spLocks/>
          </p:cNvSpPr>
          <p:nvPr/>
        </p:nvSpPr>
        <p:spPr bwMode="auto">
          <a:xfrm>
            <a:off x="381000" y="1143000"/>
            <a:ext cx="8120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4763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Gill Sans MT" pitchFamily="34" charset="0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20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dirty="0">
              <a:latin typeface="+mj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  <a:p>
            <a:pPr marL="385763" lvl="1" indent="188913" algn="just" fontAlgn="auto">
              <a:spcBef>
                <a:spcPct val="150000"/>
              </a:spcBef>
              <a:spcAft>
                <a:spcPts val="0"/>
              </a:spcAft>
              <a:buClr>
                <a:schemeClr val="accent2"/>
              </a:buClr>
              <a:buSzPct val="76000"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500063" y="1428750"/>
            <a:ext cx="8072437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es-PE" sz="2200" dirty="0">
                <a:latin typeface="+mj-lt"/>
                <a:cs typeface="+mn-cs"/>
              </a:rPr>
              <a:t>Los resultados de la ECE </a:t>
            </a:r>
            <a:r>
              <a:rPr lang="es-PE" sz="2200" dirty="0" smtClean="0">
                <a:latin typeface="+mj-lt"/>
                <a:cs typeface="+mn-cs"/>
              </a:rPr>
              <a:t>2013 </a:t>
            </a:r>
            <a:r>
              <a:rPr lang="es-PE" sz="2200" dirty="0">
                <a:latin typeface="+mj-lt"/>
                <a:cs typeface="+mn-cs"/>
              </a:rPr>
              <a:t>en comparación con los resultados de la ECE </a:t>
            </a:r>
            <a:r>
              <a:rPr lang="es-PE" sz="2200" dirty="0" smtClean="0">
                <a:latin typeface="+mj-lt"/>
                <a:cs typeface="+mn-cs"/>
              </a:rPr>
              <a:t>2012 </a:t>
            </a:r>
            <a:r>
              <a:rPr lang="es-PE" sz="2200" dirty="0">
                <a:latin typeface="+mj-lt"/>
                <a:cs typeface="+mn-cs"/>
              </a:rPr>
              <a:t>muestran:</a:t>
            </a:r>
          </a:p>
          <a:p>
            <a:pPr marL="274638" indent="-274638"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es-PE" sz="2000" b="1" dirty="0">
                <a:latin typeface="+mj-lt"/>
                <a:cs typeface="+mn-cs"/>
              </a:rPr>
              <a:t> </a:t>
            </a:r>
            <a:r>
              <a:rPr lang="es-P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Según Ubicación Geográfica </a:t>
            </a:r>
            <a:endParaRPr lang="es-PE" sz="24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274638" indent="-274638"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endParaRPr lang="es-PE" sz="1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>
                <a:cs typeface="Arial" pitchFamily="34" charset="0"/>
              </a:rPr>
              <a:t>En Comprensión Lectora, </a:t>
            </a:r>
            <a:r>
              <a:rPr lang="es-PE" sz="2000" dirty="0" smtClean="0">
                <a:cs typeface="Arial" pitchFamily="34" charset="0"/>
              </a:rPr>
              <a:t>en </a:t>
            </a:r>
            <a:r>
              <a:rPr lang="es-PE" sz="2000" dirty="0">
                <a:cs typeface="Arial" pitchFamily="34" charset="0"/>
              </a:rPr>
              <a:t>las IE </a:t>
            </a:r>
            <a:r>
              <a:rPr lang="es-PE" sz="2000" dirty="0" smtClean="0">
                <a:cs typeface="Arial" pitchFamily="34" charset="0"/>
              </a:rPr>
              <a:t>Urbanas no se registran cambios en el porcentaje de estudiantes en el nivel de logro </a:t>
            </a:r>
            <a:r>
              <a:rPr lang="es-PE" sz="2000" dirty="0">
                <a:cs typeface="Arial" pitchFamily="34" charset="0"/>
              </a:rPr>
              <a:t>esperado, </a:t>
            </a:r>
            <a:r>
              <a:rPr lang="es-PE" sz="2000" dirty="0" smtClean="0">
                <a:cs typeface="Arial" pitchFamily="34" charset="0"/>
              </a:rPr>
              <a:t>pero sí una disminución </a:t>
            </a:r>
            <a:r>
              <a:rPr lang="es-PE" sz="2000" dirty="0">
                <a:cs typeface="Arial" pitchFamily="34" charset="0"/>
              </a:rPr>
              <a:t>del porcentaje de estudiantes en el grupo más bajo. </a:t>
            </a:r>
            <a:r>
              <a:rPr lang="es-PE" sz="2000" dirty="0" smtClean="0">
                <a:cs typeface="Arial" pitchFamily="34" charset="0"/>
              </a:rPr>
              <a:t>En las IE Rurales se observa tanto un incremento en el nivel de logro esperado como una disminución en el grupo más bajo.</a:t>
            </a:r>
            <a:endParaRPr lang="es-PE" sz="2000" dirty="0"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ct val="10000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 smtClean="0">
                <a:latin typeface="+mn-lt"/>
                <a:cs typeface="Arial" pitchFamily="34" charset="0"/>
              </a:rPr>
              <a:t>En </a:t>
            </a:r>
            <a:r>
              <a:rPr lang="es-PE" sz="2000" dirty="0">
                <a:latin typeface="+mn-lt"/>
                <a:cs typeface="Arial" pitchFamily="34" charset="0"/>
              </a:rPr>
              <a:t>Matemática, </a:t>
            </a:r>
            <a:r>
              <a:rPr lang="es-PE" sz="2000" dirty="0" smtClean="0">
                <a:latin typeface="+mn-lt"/>
                <a:cs typeface="Arial" pitchFamily="34" charset="0"/>
              </a:rPr>
              <a:t>tanto en </a:t>
            </a:r>
            <a:r>
              <a:rPr lang="es-PE" sz="2000" dirty="0">
                <a:latin typeface="+mn-lt"/>
                <a:cs typeface="Arial" pitchFamily="34" charset="0"/>
              </a:rPr>
              <a:t>las IE </a:t>
            </a:r>
            <a:r>
              <a:rPr lang="es-PE" sz="2000" dirty="0" smtClean="0">
                <a:latin typeface="+mn-lt"/>
                <a:cs typeface="Arial" pitchFamily="34" charset="0"/>
              </a:rPr>
              <a:t>Urbanas como Rurales hay un aumento en el porcentaje de estudiantes en el nivel de logro esperado. Sin embargo, mientras en el caso de las IE Urbanas </a:t>
            </a:r>
            <a:r>
              <a:rPr lang="es-PE" sz="2000" dirty="0" smtClean="0">
                <a:cs typeface="Arial" pitchFamily="34" charset="0"/>
              </a:rPr>
              <a:t>hay un incremento del grupo más bajo de logro, en las Rurales no se registra ningún cambio.</a:t>
            </a:r>
            <a:endParaRPr lang="es-PE" sz="20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75779" name="Picture 6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1 Título"/>
          <p:cNvSpPr txBox="1">
            <a:spLocks/>
          </p:cNvSpPr>
          <p:nvPr/>
        </p:nvSpPr>
        <p:spPr bwMode="auto">
          <a:xfrm>
            <a:off x="1157288" y="111125"/>
            <a:ext cx="67278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PE" sz="2400">
              <a:solidFill>
                <a:srgbClr val="FF0000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35000" y="2133600"/>
            <a:ext cx="7772400" cy="147002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CC0000"/>
                </a:solidFill>
              </a:rPr>
              <a:t>Conclusiones </a:t>
            </a:r>
            <a:br>
              <a:rPr lang="es-ES" b="1" dirty="0" smtClean="0">
                <a:solidFill>
                  <a:srgbClr val="CC0000"/>
                </a:solidFill>
              </a:rPr>
            </a:br>
            <a:r>
              <a:rPr lang="es-ES" b="1" dirty="0" smtClean="0">
                <a:solidFill>
                  <a:srgbClr val="CC0000"/>
                </a:solidFill>
              </a:rPr>
              <a:t>ECE 2013 </a:t>
            </a:r>
            <a:br>
              <a:rPr lang="es-ES" b="1" dirty="0" smtClean="0">
                <a:solidFill>
                  <a:srgbClr val="CC0000"/>
                </a:solidFill>
              </a:rPr>
            </a:br>
            <a:r>
              <a:rPr lang="es-ES" b="1" dirty="0" smtClean="0">
                <a:solidFill>
                  <a:srgbClr val="CC0000"/>
                </a:solidFill>
              </a:rPr>
              <a:t>Cuarto grado de IIEE EIB</a:t>
            </a:r>
            <a:endParaRPr lang="es-PE" b="1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800" dirty="0" smtClean="0"/>
              <a:t>Las pruebas fueron analizadas aplicando el modelo </a:t>
            </a:r>
            <a:r>
              <a:rPr lang="es-ES" sz="1800" dirty="0" err="1" smtClean="0"/>
              <a:t>Rasch</a:t>
            </a:r>
            <a:r>
              <a:rPr lang="es-ES" sz="1800" dirty="0" smtClean="0"/>
              <a:t>, cuyos indicadores se presentan a continuación: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400" dirty="0" smtClean="0"/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s-MX" sz="22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PE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4925" y="44450"/>
            <a:ext cx="885825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44588" y="188913"/>
            <a:ext cx="673978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  <a:t>      </a:t>
            </a:r>
            <a:r>
              <a:rPr lang="es-PE" sz="3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Propiedades Psicométricas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PE" sz="3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Ebrima" pitchFamily="2" charset="0"/>
              </a:rPr>
              <a:t>    Segundo grado</a:t>
            </a:r>
            <a: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  <a:t/>
            </a:r>
            <a:b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</a:br>
            <a:endParaRPr lang="es-PE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0825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244475" y="296863"/>
            <a:ext cx="9001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188" y="2205038"/>
          <a:ext cx="8072437" cy="277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13"/>
                <a:gridCol w="2309812"/>
                <a:gridCol w="2690812"/>
              </a:tblGrid>
              <a:tr h="640041">
                <a:tc>
                  <a:txBody>
                    <a:bodyPr/>
                    <a:lstStyle/>
                    <a:p>
                      <a:pPr algn="r"/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Prueba</a:t>
                      </a:r>
                    </a:p>
                    <a:p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Indicador</a:t>
                      </a:r>
                      <a:endParaRPr lang="es-PE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Comprensión</a:t>
                      </a:r>
                      <a:r>
                        <a:rPr lang="es-PE" sz="1800" baseline="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 lectora</a:t>
                      </a:r>
                      <a:endParaRPr lang="es-PE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Matemática</a:t>
                      </a:r>
                      <a:endParaRPr lang="es-PE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1283">
                <a:tc>
                  <a:txBody>
                    <a:bodyPr/>
                    <a:lstStyle/>
                    <a:p>
                      <a:r>
                        <a:rPr lang="es-PE" sz="1800" dirty="0" smtClean="0">
                          <a:latin typeface="Gill Sans MT" pitchFamily="34" charset="0"/>
                        </a:rPr>
                        <a:t>Confiabilidad</a:t>
                      </a:r>
                      <a:endParaRPr lang="es-PE" sz="1800" dirty="0"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0,86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Gill Sans MT" pitchFamily="34" charset="0"/>
                        </a:rPr>
                        <a:t>0,88</a:t>
                      </a: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400">
                <a:tc>
                  <a:txBody>
                    <a:bodyPr/>
                    <a:lstStyle/>
                    <a:p>
                      <a:r>
                        <a:rPr lang="es-PE" sz="1800" dirty="0" smtClean="0">
                          <a:latin typeface="Gill Sans MT" pitchFamily="34" charset="0"/>
                        </a:rPr>
                        <a:t>Ajuste al modelo</a:t>
                      </a:r>
                    </a:p>
                    <a:p>
                      <a:r>
                        <a:rPr lang="es-PE" sz="1600" dirty="0" err="1" smtClean="0">
                          <a:latin typeface="Gill Sans MT" pitchFamily="34" charset="0"/>
                        </a:rPr>
                        <a:t>Infit</a:t>
                      </a:r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dirty="0" err="1" smtClean="0">
                          <a:latin typeface="Gill Sans MT" pitchFamily="34" charset="0"/>
                        </a:rPr>
                        <a:t>Outfit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[ 0,79 – 1,23 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Gill Sans MT" pitchFamily="34" charset="0"/>
                        </a:rPr>
                        <a:t>[  0,47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 – 1,43]</a:t>
                      </a:r>
                      <a:endParaRPr lang="es-PE" sz="1600" dirty="0" smtClean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[0,83 – 1,27  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Gill Sans MT" pitchFamily="34" charset="0"/>
                        </a:rPr>
                        <a:t>[ 0,77 – 1,49 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]</a:t>
                      </a:r>
                      <a:endParaRPr lang="es-PE" sz="1600" dirty="0" smtClean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400">
                <a:tc>
                  <a:txBody>
                    <a:bodyPr/>
                    <a:lstStyle/>
                    <a:p>
                      <a:r>
                        <a:rPr lang="es-PE" sz="1800" dirty="0" err="1" smtClean="0">
                          <a:latin typeface="Gill Sans MT" pitchFamily="34" charset="0"/>
                        </a:rPr>
                        <a:t>Unidimensionalidad</a:t>
                      </a:r>
                      <a:endParaRPr lang="es-PE" sz="180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dirty="0" smtClean="0">
                          <a:latin typeface="Gill Sans MT" pitchFamily="34" charset="0"/>
                        </a:rPr>
                        <a:t>Primer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 </a:t>
                      </a:r>
                      <a:r>
                        <a:rPr lang="es-PE" sz="1600" baseline="0" dirty="0" err="1" smtClean="0">
                          <a:latin typeface="Gill Sans MT" pitchFamily="34" charset="0"/>
                        </a:rPr>
                        <a:t>autovalor</a:t>
                      </a:r>
                      <a:endParaRPr lang="es-PE" sz="1600" baseline="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baseline="0" dirty="0" smtClean="0">
                          <a:latin typeface="Gill Sans MT" pitchFamily="34" charset="0"/>
                        </a:rPr>
                        <a:t>Varianza del primer </a:t>
                      </a:r>
                      <a:r>
                        <a:rPr lang="es-PE" sz="1600" baseline="0" dirty="0" err="1" smtClean="0">
                          <a:latin typeface="Gill Sans MT" pitchFamily="34" charset="0"/>
                        </a:rPr>
                        <a:t>autovalor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2,3</a:t>
                      </a: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3,7%</a:t>
                      </a: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1,9</a:t>
                      </a: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3,2%</a:t>
                      </a: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39750" y="5245100"/>
            <a:ext cx="8064500" cy="161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q"/>
              <a:defRPr/>
            </a:pPr>
            <a:r>
              <a:rPr lang="es-ES" sz="2000" dirty="0">
                <a:latin typeface="+mn-lt"/>
                <a:cs typeface="+mn-cs"/>
              </a:rPr>
              <a:t>En resumen</a:t>
            </a:r>
            <a:r>
              <a:rPr lang="es-PE" sz="2000" dirty="0">
                <a:latin typeface="+mn-lt"/>
                <a:cs typeface="+mn-cs"/>
              </a:rPr>
              <a:t> las pruebas tienen</a:t>
            </a:r>
            <a:r>
              <a:rPr lang="es-ES" sz="2000" dirty="0">
                <a:latin typeface="+mn-lt"/>
                <a:cs typeface="+mn-cs"/>
              </a:rPr>
              <a:t>:</a:t>
            </a:r>
            <a:endParaRPr lang="es-PE" sz="2000" dirty="0">
              <a:latin typeface="+mn-lt"/>
              <a:cs typeface="+mn-cs"/>
            </a:endParaRP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sz="2000" dirty="0">
                <a:solidFill>
                  <a:schemeClr val="tx2"/>
                </a:solidFill>
                <a:latin typeface="Gill Sans MT" pitchFamily="34" charset="0"/>
                <a:cs typeface="+mn-cs"/>
              </a:rPr>
              <a:t>  </a:t>
            </a:r>
            <a:r>
              <a:rPr lang="es-ES" dirty="0">
                <a:latin typeface="+mn-lt"/>
                <a:cs typeface="+mn-cs"/>
              </a:rPr>
              <a:t>Alta confiabilidad</a:t>
            </a: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  <a:cs typeface="+mn-cs"/>
              </a:rPr>
              <a:t>  Ajuste adecuado al modelo psicométrico </a:t>
            </a: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  <a:cs typeface="+mn-cs"/>
              </a:rPr>
              <a:t>  Evidencia a favor de un modelo unidimensional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1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350" y="0"/>
            <a:ext cx="8856663" cy="133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6803" name="1 Título"/>
          <p:cNvSpPr txBox="1">
            <a:spLocks/>
          </p:cNvSpPr>
          <p:nvPr/>
        </p:nvSpPr>
        <p:spPr bwMode="auto">
          <a:xfrm>
            <a:off x="380999" y="188913"/>
            <a:ext cx="873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Conclusiones ECE 2013 </a:t>
            </a:r>
            <a:endParaRPr lang="es-PE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2250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Marcador de contenido"/>
          <p:cNvSpPr>
            <a:spLocks/>
          </p:cNvSpPr>
          <p:nvPr/>
        </p:nvSpPr>
        <p:spPr bwMode="auto">
          <a:xfrm>
            <a:off x="381000" y="1143000"/>
            <a:ext cx="8120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4763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Gill Sans MT" pitchFamily="34" charset="0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20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dirty="0">
              <a:latin typeface="+mj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  <a:p>
            <a:pPr marL="385763" lvl="1" indent="188913" algn="just" fontAlgn="auto">
              <a:spcBef>
                <a:spcPct val="150000"/>
              </a:spcBef>
              <a:spcAft>
                <a:spcPts val="0"/>
              </a:spcAft>
              <a:buClr>
                <a:schemeClr val="accent2"/>
              </a:buClr>
              <a:buSzPct val="76000"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2743" y="1628800"/>
            <a:ext cx="8143875" cy="28069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800" dirty="0">
              <a:latin typeface="Gill Sans MT" pitchFamily="34" charset="0"/>
              <a:cs typeface="+mn-cs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ct val="10000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200" dirty="0" smtClean="0">
                <a:latin typeface="+mn-lt"/>
                <a:cs typeface="Arial" pitchFamily="34" charset="0"/>
              </a:rPr>
              <a:t>Más de la mitad de los estudiantes se ubican en el </a:t>
            </a:r>
            <a:r>
              <a:rPr lang="es-PE" sz="2200" dirty="0" smtClean="0">
                <a:cs typeface="Arial" pitchFamily="34" charset="0"/>
              </a:rPr>
              <a:t>grupo más bajo de </a:t>
            </a:r>
            <a:r>
              <a:rPr lang="es-PE" sz="2200" dirty="0" smtClean="0">
                <a:latin typeface="+mn-lt"/>
                <a:cs typeface="Arial" pitchFamily="34" charset="0"/>
              </a:rPr>
              <a:t>logro en la prueba de Comprensión lectora en castellano como segunda lengua. En relación al sexo de los estudiantes </a:t>
            </a:r>
            <a:r>
              <a:rPr lang="es-PE" sz="2200" dirty="0" smtClean="0">
                <a:cs typeface="Arial" pitchFamily="34" charset="0"/>
              </a:rPr>
              <a:t>se </a:t>
            </a:r>
            <a:r>
              <a:rPr lang="es-PE" sz="2200" dirty="0">
                <a:cs typeface="Arial" pitchFamily="34" charset="0"/>
              </a:rPr>
              <a:t>observa una leve diferencia a </a:t>
            </a:r>
            <a:r>
              <a:rPr lang="es-PE" sz="2200" dirty="0" smtClean="0">
                <a:latin typeface="+mn-lt"/>
                <a:cs typeface="Arial" pitchFamily="34" charset="0"/>
              </a:rPr>
              <a:t>favor de los hombres.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ct val="10000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ES" sz="2000" dirty="0">
              <a:latin typeface="+mn-lt"/>
              <a:cs typeface="Arial" pitchFamily="34" charset="0"/>
            </a:endParaRPr>
          </a:p>
          <a:p>
            <a:pPr marL="274638" indent="-274638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s-E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156950" y="111863"/>
            <a:ext cx="6727418" cy="796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PE" sz="2400" dirty="0">
              <a:solidFill>
                <a:srgbClr val="FF0000"/>
              </a:solidFill>
              <a:latin typeface="Calibri" pitchFamily="34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000" b="1" dirty="0" smtClean="0">
                <a:solidFill>
                  <a:srgbClr val="CC0000"/>
                </a:solidFill>
              </a:rPr>
              <a:t>Comprensión Lectora</a:t>
            </a:r>
            <a:endParaRPr lang="es-PE" sz="5000" b="1" dirty="0">
              <a:solidFill>
                <a:srgbClr val="CC0000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507574" y="3140968"/>
            <a:ext cx="6400800" cy="1752600"/>
          </a:xfrm>
        </p:spPr>
        <p:txBody>
          <a:bodyPr/>
          <a:lstStyle/>
          <a:p>
            <a:r>
              <a:rPr lang="es-ES" b="1" dirty="0" smtClean="0"/>
              <a:t>SEGUNDO GRADO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40373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344296" cy="1143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C.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Lectora 2012 – 2013: Niveles de Logro</a:t>
            </a:r>
          </a:p>
          <a:p>
            <a:pPr algn="ctr" defTabSz="457200"/>
            <a:r>
              <a:rPr lang="es-PE" sz="26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Diferencia de Resultados </a:t>
            </a:r>
            <a:endParaRPr lang="es-PE" sz="2600" dirty="0">
              <a:solidFill>
                <a:srgbClr val="C00000"/>
              </a:solidFill>
              <a:latin typeface="Calibri" panose="020F0502020204030204" pitchFamily="34" charset="0"/>
              <a:ea typeface="+mn-ea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35856"/>
              </p:ext>
            </p:extLst>
          </p:nvPr>
        </p:nvGraphicFramePr>
        <p:xfrm>
          <a:off x="1043609" y="2132856"/>
          <a:ext cx="6624735" cy="3407723"/>
        </p:xfrm>
        <a:graphic>
          <a:graphicData uri="http://schemas.openxmlformats.org/drawingml/2006/table">
            <a:tbl>
              <a:tblPr>
                <a:noFill/>
                <a:effectLst/>
                <a:tableStyleId>{0E3FDE45-AF77-4B5C-9715-49D594BDF05E}</a:tableStyleId>
              </a:tblPr>
              <a:tblGrid>
                <a:gridCol w="1611088"/>
                <a:gridCol w="1855343"/>
                <a:gridCol w="1707111"/>
                <a:gridCol w="1451193"/>
              </a:tblGrid>
              <a:tr h="5484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 </a:t>
                      </a:r>
                      <a:endParaRPr kumimoji="0" lang="es-P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 2012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 2013</a:t>
                      </a:r>
                      <a:endParaRPr kumimoji="0" lang="es-P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kumimoji="0" lang="es-PE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822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00578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33,0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ea typeface="+mn-ea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2,1*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ea typeface="+mn-ea"/>
                        <a:cs typeface="Times New Roman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52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Proceso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51,3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2,0*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787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Inicio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15,8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-4,0*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347864" y="1575407"/>
            <a:ext cx="14895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Nacional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900112" y="5301208"/>
            <a:ext cx="5959901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MX" sz="1200" dirty="0"/>
          </a:p>
          <a:p>
            <a:pPr>
              <a:spcBef>
                <a:spcPct val="50000"/>
              </a:spcBef>
            </a:pPr>
            <a:r>
              <a:rPr lang="es-MX" sz="1100" dirty="0"/>
              <a:t>* Diferencia significativa al 5%</a:t>
            </a:r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3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526774" y="335898"/>
            <a:ext cx="81232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Lectora 2007, 2011 - 2013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70634" y="6229474"/>
            <a:ext cx="6752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significativa </a:t>
            </a:r>
            <a:r>
              <a:rPr lang="es-PE" sz="1000" dirty="0"/>
              <a:t>al 5% del año 2013 con respecto a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56" y="1658417"/>
            <a:ext cx="6126924" cy="44510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45" y="2596824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3649</Words>
  <Application>Microsoft Office PowerPoint</Application>
  <PresentationFormat>Presentación en pantalla (4:3)</PresentationFormat>
  <Paragraphs>1158</Paragraphs>
  <Slides>60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9" baseType="lpstr">
      <vt:lpstr>Arial</vt:lpstr>
      <vt:lpstr>Calibri</vt:lpstr>
      <vt:lpstr>Ebrima</vt:lpstr>
      <vt:lpstr>Gill Sans MT</vt:lpstr>
      <vt:lpstr>Times New Roman</vt:lpstr>
      <vt:lpstr>Verdana</vt:lpstr>
      <vt:lpstr>Wingdings</vt:lpstr>
      <vt:lpstr>Wingdings 3</vt:lpstr>
      <vt:lpstr>Tema de Office</vt:lpstr>
      <vt:lpstr>Presentación de PowerPoint</vt:lpstr>
      <vt:lpstr>Presentación de PowerPoint</vt:lpstr>
      <vt:lpstr>Población evaluada en la ECE 2013</vt:lpstr>
      <vt:lpstr>Presentación de PowerPoint</vt:lpstr>
      <vt:lpstr>Presentación de PowerPoint</vt:lpstr>
      <vt:lpstr>Presentación de PowerPoint</vt:lpstr>
      <vt:lpstr>Comprensión Lectora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Matemática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Comprensión Lectora Castellano como segunda lengua</vt:lpstr>
      <vt:lpstr>Presentación de PowerPoint</vt:lpstr>
      <vt:lpstr>Presentación de PowerPoint</vt:lpstr>
      <vt:lpstr>C. Lectora en Castellano como Segunda Lengua 2013: Niveles de Logro</vt:lpstr>
      <vt:lpstr>C. Lectora en Castellano como Segunda Lengua 2013: Niveles de Logro Total y Sexo</vt:lpstr>
      <vt:lpstr>Conclusiones  ECE 2013  Segundo grado</vt:lpstr>
      <vt:lpstr>Presentación de PowerPoint</vt:lpstr>
      <vt:lpstr>Presentación de PowerPoint</vt:lpstr>
      <vt:lpstr>Presentación de PowerPoint</vt:lpstr>
      <vt:lpstr>Presentación de PowerPoint</vt:lpstr>
      <vt:lpstr>Conclusiones  ECE 2013  Cuarto grado de IIEE EIB</vt:lpstr>
      <vt:lpstr>Presentación de PowerPoint</vt:lpstr>
    </vt:vector>
  </TitlesOfParts>
  <Company>xxxxxx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 Inicio del Año Escolar 2013</dc:title>
  <dc:creator>Karen Puertas</dc:creator>
  <cp:lastModifiedBy>CHRISTIAN HERENCIA NUÑEZ</cp:lastModifiedBy>
  <cp:revision>1352</cp:revision>
  <cp:lastPrinted>2014-02-28T18:47:55Z</cp:lastPrinted>
  <dcterms:created xsi:type="dcterms:W3CDTF">2013-01-19T14:17:32Z</dcterms:created>
  <dcterms:modified xsi:type="dcterms:W3CDTF">2014-03-05T14:34:02Z</dcterms:modified>
</cp:coreProperties>
</file>